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18" r:id="rId3"/>
    <p:sldMasterId id="2147484544" r:id="rId4"/>
    <p:sldMasterId id="2147484550" r:id="rId5"/>
  </p:sldMasterIdLst>
  <p:notesMasterIdLst>
    <p:notesMasterId r:id="rId86"/>
  </p:notesMasterIdLst>
  <p:handoutMasterIdLst>
    <p:handoutMasterId r:id="rId87"/>
  </p:handoutMasterIdLst>
  <p:sldIdLst>
    <p:sldId id="1489" r:id="rId6"/>
    <p:sldId id="1550" r:id="rId7"/>
    <p:sldId id="1565" r:id="rId8"/>
    <p:sldId id="1637" r:id="rId9"/>
    <p:sldId id="1638" r:id="rId10"/>
    <p:sldId id="1566" r:id="rId11"/>
    <p:sldId id="1640" r:id="rId12"/>
    <p:sldId id="1568" r:id="rId13"/>
    <p:sldId id="1569" r:id="rId14"/>
    <p:sldId id="1570" r:id="rId15"/>
    <p:sldId id="1571" r:id="rId16"/>
    <p:sldId id="1572" r:id="rId17"/>
    <p:sldId id="1573" r:id="rId18"/>
    <p:sldId id="1574" r:id="rId19"/>
    <p:sldId id="1575" r:id="rId20"/>
    <p:sldId id="1576" r:id="rId21"/>
    <p:sldId id="1577" r:id="rId22"/>
    <p:sldId id="1578" r:id="rId23"/>
    <p:sldId id="1579" r:id="rId24"/>
    <p:sldId id="1580" r:id="rId25"/>
    <p:sldId id="1581" r:id="rId26"/>
    <p:sldId id="1582" r:id="rId27"/>
    <p:sldId id="1583" r:id="rId28"/>
    <p:sldId id="1584" r:id="rId29"/>
    <p:sldId id="1585" r:id="rId30"/>
    <p:sldId id="1586" r:id="rId31"/>
    <p:sldId id="1587" r:id="rId32"/>
    <p:sldId id="1588" r:id="rId33"/>
    <p:sldId id="1589" r:id="rId34"/>
    <p:sldId id="1590" r:id="rId35"/>
    <p:sldId id="1591" r:id="rId36"/>
    <p:sldId id="1592" r:id="rId37"/>
    <p:sldId id="1593" r:id="rId38"/>
    <p:sldId id="1594" r:id="rId39"/>
    <p:sldId id="1595" r:id="rId40"/>
    <p:sldId id="1596" r:id="rId41"/>
    <p:sldId id="1597" r:id="rId42"/>
    <p:sldId id="1598" r:id="rId43"/>
    <p:sldId id="1599" r:id="rId44"/>
    <p:sldId id="1600" r:id="rId45"/>
    <p:sldId id="1601" r:id="rId46"/>
    <p:sldId id="1602" r:id="rId47"/>
    <p:sldId id="1603" r:id="rId48"/>
    <p:sldId id="1604" r:id="rId49"/>
    <p:sldId id="1605" r:id="rId50"/>
    <p:sldId id="1606" r:id="rId51"/>
    <p:sldId id="1884" r:id="rId52"/>
    <p:sldId id="1885" r:id="rId53"/>
    <p:sldId id="1607" r:id="rId54"/>
    <p:sldId id="1608" r:id="rId55"/>
    <p:sldId id="1609" r:id="rId56"/>
    <p:sldId id="1610" r:id="rId57"/>
    <p:sldId id="1611" r:id="rId58"/>
    <p:sldId id="1612" r:id="rId59"/>
    <p:sldId id="1613" r:id="rId60"/>
    <p:sldId id="1614" r:id="rId61"/>
    <p:sldId id="1615" r:id="rId62"/>
    <p:sldId id="1616" r:id="rId63"/>
    <p:sldId id="1617" r:id="rId64"/>
    <p:sldId id="1618" r:id="rId65"/>
    <p:sldId id="1619" r:id="rId66"/>
    <p:sldId id="1620" r:id="rId67"/>
    <p:sldId id="1621" r:id="rId68"/>
    <p:sldId id="1622" r:id="rId69"/>
    <p:sldId id="1623" r:id="rId70"/>
    <p:sldId id="1881" r:id="rId71"/>
    <p:sldId id="1624" r:id="rId72"/>
    <p:sldId id="1625" r:id="rId73"/>
    <p:sldId id="1626" r:id="rId74"/>
    <p:sldId id="1554" r:id="rId75"/>
    <p:sldId id="1532" r:id="rId76"/>
    <p:sldId id="1555" r:id="rId77"/>
    <p:sldId id="1627" r:id="rId78"/>
    <p:sldId id="1628" r:id="rId79"/>
    <p:sldId id="1629" r:id="rId80"/>
    <p:sldId id="1630" r:id="rId81"/>
    <p:sldId id="1631" r:id="rId82"/>
    <p:sldId id="1632" r:id="rId83"/>
    <p:sldId id="1633" r:id="rId84"/>
    <p:sldId id="1634"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252C9D-1D6B-42F9-BA63-F39DC4D8B635}">
          <p14:sldIdLst>
            <p14:sldId id="1489"/>
          </p14:sldIdLst>
        </p14:section>
        <p14:section name="Agenda" id="{A073DAE3-B461-442F-A3D3-6642BD875E45}">
          <p14:sldIdLst>
            <p14:sldId id="1550"/>
          </p14:sldIdLst>
        </p14:section>
        <p14:section name="ARM Concepts" id="{0CDF8B4A-9847-459D-8802-E654ABB84590}">
          <p14:sldIdLst>
            <p14:sldId id="1565"/>
            <p14:sldId id="1637"/>
            <p14:sldId id="1638"/>
            <p14:sldId id="1566"/>
            <p14:sldId id="1640"/>
            <p14:sldId id="1568"/>
            <p14:sldId id="1569"/>
            <p14:sldId id="1570"/>
            <p14:sldId id="1571"/>
            <p14:sldId id="1572"/>
            <p14:sldId id="1573"/>
          </p14:sldIdLst>
        </p14:section>
        <p14:section name="Authoring ARM Templates" id="{1F659510-F06C-411C-8E87-51FCB1EBD22F}">
          <p14:sldIdLst>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Lst>
        </p14:section>
        <p14:section name="ARM Authoring Enviornment" id="{C52681DF-2A1C-428B-A712-1FE22FCD956E}">
          <p14:sldIdLst>
            <p14:sldId id="1597"/>
            <p14:sldId id="1598"/>
            <p14:sldId id="1599"/>
          </p14:sldIdLst>
        </p14:section>
        <p14:section name="Visual Studio" id="{FB30FDA0-4E09-429C-BD83-FA2AEF15B842}">
          <p14:sldIdLst>
            <p14:sldId id="1600"/>
            <p14:sldId id="1601"/>
            <p14:sldId id="1602"/>
            <p14:sldId id="1603"/>
            <p14:sldId id="1604"/>
            <p14:sldId id="1605"/>
            <p14:sldId id="1606"/>
            <p14:sldId id="1884"/>
            <p14:sldId id="1885"/>
            <p14:sldId id="1607"/>
            <p14:sldId id="1608"/>
            <p14:sldId id="1609"/>
            <p14:sldId id="1610"/>
            <p14:sldId id="1611"/>
            <p14:sldId id="1612"/>
            <p14:sldId id="1613"/>
            <p14:sldId id="1614"/>
            <p14:sldId id="1615"/>
            <p14:sldId id="1616"/>
          </p14:sldIdLst>
        </p14:section>
        <p14:section name="PowerShell" id="{54DF4D5A-2938-484F-8B78-A6DDCF38D39C}">
          <p14:sldIdLst>
            <p14:sldId id="1617"/>
            <p14:sldId id="1618"/>
            <p14:sldId id="1619"/>
            <p14:sldId id="1620"/>
            <p14:sldId id="1621"/>
          </p14:sldIdLst>
        </p14:section>
        <p14:section name="Troubleshooting" id="{CC47CAB4-5252-4CD8-B9F6-3E0AB3F425AF}">
          <p14:sldIdLst>
            <p14:sldId id="1622"/>
            <p14:sldId id="1623"/>
            <p14:sldId id="1881"/>
            <p14:sldId id="1624"/>
            <p14:sldId id="1625"/>
            <p14:sldId id="1626"/>
          </p14:sldIdLst>
        </p14:section>
        <p14:section name="Conclusion" id="{7EBF7387-3079-4248-89A0-0AA300D33B53}">
          <p14:sldIdLst>
            <p14:sldId id="1554"/>
            <p14:sldId id="1532"/>
          </p14:sldIdLst>
        </p14:section>
        <p14:section name="Appendix" id="{F2953DCD-F1FB-4CBA-95C0-10FCF6895157}">
          <p14:sldIdLst>
            <p14:sldId id="1555"/>
          </p14:sldIdLst>
        </p14:section>
        <p14:section name="CLI" id="{AC78E651-8FC5-4ED3-9F08-02A21AFB326B}">
          <p14:sldIdLst>
            <p14:sldId id="1627"/>
            <p14:sldId id="1628"/>
            <p14:sldId id="1629"/>
            <p14:sldId id="1630"/>
            <p14:sldId id="1631"/>
            <p14:sldId id="1632"/>
            <p14:sldId id="1633"/>
            <p14:sldId id="1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8D7"/>
    <a:srgbClr val="353535"/>
    <a:srgbClr val="505050"/>
    <a:srgbClr val="FFFFFF"/>
    <a:srgbClr val="000000"/>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998665-98EF-4814-86D5-405A9768B9CE}" v="2" dt="2020-03-05T18:45:03.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5" autoAdjust="0"/>
    <p:restoredTop sz="61834" autoAdjust="0"/>
  </p:normalViewPr>
  <p:slideViewPr>
    <p:cSldViewPr>
      <p:cViewPr varScale="1">
        <p:scale>
          <a:sx n="72" d="100"/>
          <a:sy n="72" d="100"/>
        </p:scale>
        <p:origin x="642"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19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25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7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40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35644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3774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91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047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777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0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223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472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1340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1506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4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3629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12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79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7462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11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7271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646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9903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6508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852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06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1033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6538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07411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52586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904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976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90723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522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1567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91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39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3115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453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885949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7693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505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878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3414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5049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456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2512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6757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3989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9972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98387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0803545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142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113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1648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52822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8974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41997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9033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961917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82077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2809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53613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89580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799622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2294143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5847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09867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44900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64383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34797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3475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2036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503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618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0939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8480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0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652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048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5" y="1212850"/>
            <a:ext cx="11704047"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2044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2" y="2014299"/>
            <a:ext cx="9049348" cy="2435131"/>
          </a:xfrm>
        </p:spPr>
        <p:txBody>
          <a:bodyPr anchor="ctr">
            <a:noAutofit/>
          </a:bodyPr>
          <a:lstStyle>
            <a:lvl1pPr algn="l">
              <a:defRPr sz="7342"/>
            </a:lvl1pPr>
          </a:lstStyle>
          <a:p>
            <a:r>
              <a:rPr lang="en-US" dirty="0"/>
              <a:t>Title of the talk goes here</a:t>
            </a:r>
          </a:p>
        </p:txBody>
      </p:sp>
      <p:sp>
        <p:nvSpPr>
          <p:cNvPr id="3" name="Subtitle 2"/>
          <p:cNvSpPr>
            <a:spLocks noGrp="1"/>
          </p:cNvSpPr>
          <p:nvPr>
            <p:ph type="subTitle" idx="1" hasCustomPrompt="1"/>
          </p:nvPr>
        </p:nvSpPr>
        <p:spPr>
          <a:xfrm>
            <a:off x="618332" y="5217538"/>
            <a:ext cx="9049348" cy="1323288"/>
          </a:xfrm>
        </p:spPr>
        <p:txBody>
          <a:bodyPr>
            <a:noAutofit/>
          </a:bodyPr>
          <a:lstStyle>
            <a:lvl1pPr marL="0" indent="0" algn="l">
              <a:buNone/>
              <a:defRPr sz="1530">
                <a:solidFill>
                  <a:srgbClr val="00B0F0"/>
                </a:solidFill>
              </a:defRPr>
            </a:lvl1pPr>
            <a:lvl2pPr marL="349677" indent="0" algn="ctr">
              <a:buNone/>
              <a:defRPr sz="1530"/>
            </a:lvl2pPr>
            <a:lvl3pPr marL="699354" indent="0" algn="ctr">
              <a:buNone/>
              <a:defRPr sz="1377"/>
            </a:lvl3pPr>
            <a:lvl4pPr marL="1049031" indent="0" algn="ctr">
              <a:buNone/>
              <a:defRPr sz="1224"/>
            </a:lvl4pPr>
            <a:lvl5pPr marL="1398708" indent="0" algn="ctr">
              <a:buNone/>
              <a:defRPr sz="1224"/>
            </a:lvl5pPr>
            <a:lvl6pPr marL="1748385" indent="0" algn="ctr">
              <a:buNone/>
              <a:defRPr sz="1224"/>
            </a:lvl6pPr>
            <a:lvl7pPr marL="2098063" indent="0" algn="ctr">
              <a:buNone/>
              <a:defRPr sz="1224"/>
            </a:lvl7pPr>
            <a:lvl8pPr marL="2447740" indent="0" algn="ctr">
              <a:buNone/>
              <a:defRPr sz="1224"/>
            </a:lvl8pPr>
            <a:lvl9pPr marL="2797416" indent="0" algn="ctr">
              <a:buNone/>
              <a:defRPr sz="1224"/>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409521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66216" y="1221161"/>
            <a:ext cx="11704045" cy="2581348"/>
          </a:xfrm>
        </p:spPr>
        <p:txBody>
          <a:bodyPr/>
          <a:lstStyle>
            <a:lvl1pPr marL="0" indent="0">
              <a:buNone/>
              <a:defRPr sz="426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7102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9526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10299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0779491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50" r:id="rId2"/>
    <p:sldLayoutId id="2147484299" r:id="rId3"/>
    <p:sldLayoutId id="2147484263" r:id="rId4"/>
    <p:sldLayoutId id="2147484517"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703085"/>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4" r:id="rId3"/>
    <p:sldLayoutId id="2147484525" r:id="rId4"/>
    <p:sldLayoutId id="2147484529" r:id="rId5"/>
    <p:sldLayoutId id="2147484534" r:id="rId6"/>
    <p:sldLayoutId id="2147484539" r:id="rId7"/>
    <p:sldLayoutId id="2147484541"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6" y="295279"/>
            <a:ext cx="1170404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215" y="1212856"/>
            <a:ext cx="11704047" cy="20374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1487416"/>
      </p:ext>
    </p:extLst>
  </p:cSld>
  <p:clrMap bg1="lt1" tx1="dk1" bg2="lt2" tx2="dk2" accent1="accent1" accent2="accent2" accent3="accent3" accent4="accent4" accent5="accent5" accent6="accent6" hlink="hlink" folHlink="folHlink"/>
  <p:sldLayoutIdLst>
    <p:sldLayoutId id="2147484545" r:id="rId1"/>
    <p:sldLayoutId id="2147484549" r:id="rId2"/>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8" pos="3053">
          <p15:clr>
            <a:srgbClr val="5ACBF0"/>
          </p15:clr>
        </p15:guide>
        <p15:guide id="9" pos="3629">
          <p15:clr>
            <a:srgbClr val="5ACBF0"/>
          </p15:clr>
        </p15:guide>
        <p15:guide id="11" pos="4205">
          <p15:clr>
            <a:srgbClr val="5ACBF0"/>
          </p15:clr>
        </p15:guide>
        <p15:guide id="12" pos="4781">
          <p15:clr>
            <a:srgbClr val="5ACBF0"/>
          </p15:clr>
        </p15:guide>
        <p15:guide id="14" pos="5357">
          <p15:clr>
            <a:srgbClr val="5ACBF0"/>
          </p15:clr>
        </p15:guide>
        <p15:guide id="15" pos="5702">
          <p15:clr>
            <a:srgbClr val="5ACBF0"/>
          </p15:clr>
        </p15:guide>
        <p15:guide id="16" pos="288">
          <p15:clr>
            <a:srgbClr val="C35EA4"/>
          </p15:clr>
        </p15:guide>
        <p15:guide id="17" pos="558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6" y="295279"/>
            <a:ext cx="1170404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215" y="1212855"/>
            <a:ext cx="11704047"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618160"/>
      </p:ext>
    </p:extLst>
  </p:cSld>
  <p:clrMap bg1="lt1" tx1="dk1" bg2="lt2" tx2="dk2" accent1="accent1" accent2="accent2" accent3="accent3" accent4="accent4" accent5="accent5" accent6="accent6" hlink="hlink" folHlink="folHlink"/>
  <p:sldLayoutIdLst>
    <p:sldLayoutId id="2147484558"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resource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https://msdn.microsoft.com/library/azure/mt679003.aspx" TargetMode="External"/><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virtual-machines/extensions/custom-script-linux#troubleshooting" TargetMode="External"/><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zure/AzureStack-Tools/tree/master/TemplateValidator" TargetMode="External"/><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hyperlink" Target="https://azure.microsoft.com/en-us/documentation/articles/resource-group-authoring-templates/" TargetMode="External"/><Relationship Id="rId2" Type="http://schemas.openxmlformats.org/officeDocument/2006/relationships/notesSlide" Target="../notesSlides/notesSlide73.xml"/><Relationship Id="rId1" Type="http://schemas.openxmlformats.org/officeDocument/2006/relationships/slideLayout" Target="../slideLayouts/slideLayout13.xml"/><Relationship Id="rId5" Type="http://schemas.openxmlformats.org/officeDocument/2006/relationships/hyperlink" Target="https://github.com/Azure/azure-quickstart-templates" TargetMode="External"/><Relationship Id="rId4" Type="http://schemas.openxmlformats.org/officeDocument/2006/relationships/hyperlink" Target="https://azure.microsoft.com/documentation/templat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solidFill>
                  <a:srgbClr val="505050"/>
                </a:solidFill>
              </a:rPr>
              <a:t>Azure Resource Manager Templates</a:t>
            </a:r>
          </a:p>
        </p:txBody>
      </p:sp>
      <p:pic>
        <p:nvPicPr>
          <p:cNvPr id="11" name="Picture 10"/>
          <p:cNvPicPr>
            <a:picLocks noChangeAspect="1"/>
          </p:cNvPicPr>
          <p:nvPr/>
        </p:nvPicPr>
        <p:blipFill>
          <a:blip r:embed="rId3">
            <a:duotone>
              <a:schemeClr val="accent5">
                <a:shade val="45000"/>
                <a:satMod val="135000"/>
              </a:schemeClr>
              <a:prstClr val="white"/>
            </a:duotone>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39E1D979-2CED-4A2C-86B6-C6F5040C2119}"/>
              </a:ext>
            </a:extLst>
          </p:cNvPr>
          <p:cNvSpPr/>
          <p:nvPr/>
        </p:nvSpPr>
        <p:spPr>
          <a:xfrm>
            <a:off x="273050" y="50974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73899" y="1654543"/>
            <a:ext cx="6006938" cy="2514747"/>
          </a:xfrm>
        </p:spPr>
        <p:txBody>
          <a:bodyPr>
            <a:normAutofit fontScale="92500"/>
          </a:bodyPr>
          <a:lstStyle/>
          <a:p>
            <a:pPr marL="342900" indent="-342900">
              <a:spcAft>
                <a:spcPts val="600"/>
              </a:spcAft>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Tightly coupled containers of multiple resources of similar or different types</a:t>
            </a:r>
          </a:p>
          <a:p>
            <a:pPr marL="342900" indent="-342900">
              <a:spcAft>
                <a:spcPts val="600"/>
              </a:spcAft>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Every resource </a:t>
            </a:r>
            <a:r>
              <a:rPr lang="en-US" sz="2800" b="1" dirty="0">
                <a:solidFill>
                  <a:srgbClr val="505050"/>
                </a:solidFill>
                <a:latin typeface="Segoe UI Light" panose="020B0502040204020203" pitchFamily="34" charset="0"/>
                <a:cs typeface="Segoe UI Light" panose="020B0502040204020203" pitchFamily="34" charset="0"/>
              </a:rPr>
              <a:t>must</a:t>
            </a:r>
            <a:r>
              <a:rPr lang="en-US" sz="2800" dirty="0">
                <a:solidFill>
                  <a:srgbClr val="505050"/>
                </a:solidFill>
                <a:latin typeface="Segoe UI Light" panose="020B0502040204020203" pitchFamily="34" charset="0"/>
                <a:cs typeface="Segoe UI Light" panose="020B0502040204020203" pitchFamily="34" charset="0"/>
              </a:rPr>
              <a:t> exist in </a:t>
            </a:r>
            <a:r>
              <a:rPr lang="en-US" sz="2800" b="1" dirty="0">
                <a:solidFill>
                  <a:srgbClr val="505050"/>
                </a:solidFill>
                <a:latin typeface="Segoe UI Light" panose="020B0502040204020203" pitchFamily="34" charset="0"/>
                <a:cs typeface="Segoe UI Light" panose="020B0502040204020203" pitchFamily="34" charset="0"/>
              </a:rPr>
              <a:t>one and only one</a:t>
            </a:r>
            <a:r>
              <a:rPr lang="en-US" sz="2800" dirty="0">
                <a:solidFill>
                  <a:srgbClr val="505050"/>
                </a:solidFill>
                <a:latin typeface="Segoe UI Light" panose="020B0502040204020203" pitchFamily="34" charset="0"/>
                <a:cs typeface="Segoe UI Light" panose="020B0502040204020203" pitchFamily="34" charset="0"/>
              </a:rPr>
              <a:t> resource group</a:t>
            </a:r>
          </a:p>
          <a:p>
            <a:pPr marL="342900" indent="-342900">
              <a:spcAft>
                <a:spcPts val="600"/>
              </a:spcAft>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Resource groups can span regions</a:t>
            </a:r>
            <a:endParaRPr lang="en-US" sz="2400" dirty="0">
              <a:solidFill>
                <a:srgbClr val="505050"/>
              </a:solidFill>
            </a:endParaRPr>
          </a:p>
        </p:txBody>
      </p:sp>
      <p:sp>
        <p:nvSpPr>
          <p:cNvPr id="9" name="Freeform 7"/>
          <p:cNvSpPr>
            <a:spLocks/>
          </p:cNvSpPr>
          <p:nvPr/>
        </p:nvSpPr>
        <p:spPr bwMode="auto">
          <a:xfrm>
            <a:off x="1618951" y="2025687"/>
            <a:ext cx="3121229" cy="3119613"/>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8"/>
          <p:cNvSpPr>
            <a:spLocks/>
          </p:cNvSpPr>
          <p:nvPr/>
        </p:nvSpPr>
        <p:spPr bwMode="auto">
          <a:xfrm>
            <a:off x="3177947" y="1973881"/>
            <a:ext cx="129511" cy="144082"/>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9"/>
          <p:cNvSpPr>
            <a:spLocks/>
          </p:cNvSpPr>
          <p:nvPr/>
        </p:nvSpPr>
        <p:spPr bwMode="auto">
          <a:xfrm>
            <a:off x="1625427" y="3061780"/>
            <a:ext cx="152177" cy="150558"/>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0"/>
          <p:cNvSpPr>
            <a:spLocks/>
          </p:cNvSpPr>
          <p:nvPr/>
        </p:nvSpPr>
        <p:spPr bwMode="auto">
          <a:xfrm>
            <a:off x="1227178" y="1821706"/>
            <a:ext cx="1333970" cy="117855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1"/>
          <p:cNvSpPr>
            <a:spLocks/>
          </p:cNvSpPr>
          <p:nvPr/>
        </p:nvSpPr>
        <p:spPr bwMode="auto">
          <a:xfrm>
            <a:off x="1227178" y="1821706"/>
            <a:ext cx="1333970" cy="117855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2"/>
          <p:cNvSpPr>
            <a:spLocks/>
          </p:cNvSpPr>
          <p:nvPr/>
        </p:nvSpPr>
        <p:spPr bwMode="auto">
          <a:xfrm>
            <a:off x="1389069" y="1998166"/>
            <a:ext cx="160271" cy="424151"/>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3"/>
          <p:cNvSpPr>
            <a:spLocks/>
          </p:cNvSpPr>
          <p:nvPr/>
        </p:nvSpPr>
        <p:spPr bwMode="auto">
          <a:xfrm>
            <a:off x="1588192" y="2441742"/>
            <a:ext cx="793259" cy="39339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4"/>
          <p:cNvSpPr>
            <a:spLocks/>
          </p:cNvSpPr>
          <p:nvPr/>
        </p:nvSpPr>
        <p:spPr bwMode="auto">
          <a:xfrm>
            <a:off x="1903877" y="2143865"/>
            <a:ext cx="563375" cy="47271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5"/>
          <p:cNvSpPr>
            <a:spLocks/>
          </p:cNvSpPr>
          <p:nvPr/>
        </p:nvSpPr>
        <p:spPr bwMode="auto">
          <a:xfrm>
            <a:off x="1633521" y="1847608"/>
            <a:ext cx="242834" cy="23474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6"/>
          <p:cNvSpPr>
            <a:spLocks/>
          </p:cNvSpPr>
          <p:nvPr/>
        </p:nvSpPr>
        <p:spPr bwMode="auto">
          <a:xfrm>
            <a:off x="1410113" y="2422316"/>
            <a:ext cx="178078" cy="448434"/>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7"/>
          <p:cNvSpPr>
            <a:spLocks/>
          </p:cNvSpPr>
          <p:nvPr/>
        </p:nvSpPr>
        <p:spPr bwMode="auto">
          <a:xfrm>
            <a:off x="1491058" y="2082348"/>
            <a:ext cx="412818" cy="451672"/>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8"/>
          <p:cNvSpPr>
            <a:spLocks/>
          </p:cNvSpPr>
          <p:nvPr/>
        </p:nvSpPr>
        <p:spPr bwMode="auto">
          <a:xfrm>
            <a:off x="1792174" y="1943122"/>
            <a:ext cx="563375" cy="24931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19"/>
          <p:cNvSpPr>
            <a:spLocks/>
          </p:cNvSpPr>
          <p:nvPr/>
        </p:nvSpPr>
        <p:spPr bwMode="auto">
          <a:xfrm>
            <a:off x="2101381" y="2296041"/>
            <a:ext cx="286544" cy="28492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0"/>
          <p:cNvSpPr>
            <a:spLocks/>
          </p:cNvSpPr>
          <p:nvPr/>
        </p:nvSpPr>
        <p:spPr bwMode="auto">
          <a:xfrm>
            <a:off x="1845595" y="2613346"/>
            <a:ext cx="263880" cy="265499"/>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1"/>
          <p:cNvSpPr>
            <a:spLocks/>
          </p:cNvSpPr>
          <p:nvPr/>
        </p:nvSpPr>
        <p:spPr bwMode="auto">
          <a:xfrm>
            <a:off x="1371261" y="2219953"/>
            <a:ext cx="403105" cy="403106"/>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2"/>
          <p:cNvSpPr>
            <a:spLocks/>
          </p:cNvSpPr>
          <p:nvPr/>
        </p:nvSpPr>
        <p:spPr bwMode="auto">
          <a:xfrm>
            <a:off x="3932351" y="1988453"/>
            <a:ext cx="440340" cy="1006953"/>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5" name="Freeform 23"/>
          <p:cNvSpPr>
            <a:spLocks/>
          </p:cNvSpPr>
          <p:nvPr/>
        </p:nvSpPr>
        <p:spPr bwMode="auto">
          <a:xfrm>
            <a:off x="4367834" y="1988453"/>
            <a:ext cx="445196" cy="1006953"/>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4"/>
          <p:cNvSpPr>
            <a:spLocks noChangeArrowheads="1"/>
          </p:cNvSpPr>
          <p:nvPr/>
        </p:nvSpPr>
        <p:spPr bwMode="auto">
          <a:xfrm>
            <a:off x="3932352" y="1829800"/>
            <a:ext cx="880679" cy="3173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7" name="Oval 25"/>
          <p:cNvSpPr>
            <a:spLocks noChangeArrowheads="1"/>
          </p:cNvSpPr>
          <p:nvPr/>
        </p:nvSpPr>
        <p:spPr bwMode="auto">
          <a:xfrm>
            <a:off x="4021391" y="1871891"/>
            <a:ext cx="702600" cy="210456"/>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6"/>
          <p:cNvSpPr>
            <a:spLocks/>
          </p:cNvSpPr>
          <p:nvPr/>
        </p:nvSpPr>
        <p:spPr bwMode="auto">
          <a:xfrm>
            <a:off x="4021391" y="1871892"/>
            <a:ext cx="702600" cy="171603"/>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7"/>
          <p:cNvSpPr>
            <a:spLocks noEditPoints="1"/>
          </p:cNvSpPr>
          <p:nvPr/>
        </p:nvSpPr>
        <p:spPr bwMode="auto">
          <a:xfrm>
            <a:off x="4052150" y="2344608"/>
            <a:ext cx="641082" cy="361014"/>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8"/>
          <p:cNvSpPr>
            <a:spLocks/>
          </p:cNvSpPr>
          <p:nvPr/>
        </p:nvSpPr>
        <p:spPr bwMode="auto">
          <a:xfrm>
            <a:off x="4133096" y="2409364"/>
            <a:ext cx="153795" cy="229884"/>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29"/>
          <p:cNvSpPr>
            <a:spLocks/>
          </p:cNvSpPr>
          <p:nvPr/>
        </p:nvSpPr>
        <p:spPr bwMode="auto">
          <a:xfrm>
            <a:off x="4503821" y="2402890"/>
            <a:ext cx="89040" cy="85801"/>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0"/>
          <p:cNvSpPr>
            <a:spLocks/>
          </p:cNvSpPr>
          <p:nvPr/>
        </p:nvSpPr>
        <p:spPr bwMode="auto">
          <a:xfrm>
            <a:off x="4502203" y="2550208"/>
            <a:ext cx="105229" cy="93896"/>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1"/>
          <p:cNvSpPr>
            <a:spLocks/>
          </p:cNvSpPr>
          <p:nvPr/>
        </p:nvSpPr>
        <p:spPr bwMode="auto">
          <a:xfrm>
            <a:off x="3984156" y="4556022"/>
            <a:ext cx="775451" cy="226645"/>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2"/>
          <p:cNvSpPr>
            <a:spLocks noEditPoints="1"/>
          </p:cNvSpPr>
          <p:nvPr/>
        </p:nvSpPr>
        <p:spPr bwMode="auto">
          <a:xfrm>
            <a:off x="3780176" y="3688292"/>
            <a:ext cx="1186650" cy="867728"/>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3"/>
          <p:cNvSpPr>
            <a:spLocks/>
          </p:cNvSpPr>
          <p:nvPr/>
        </p:nvSpPr>
        <p:spPr bwMode="auto">
          <a:xfrm>
            <a:off x="3869214" y="3778951"/>
            <a:ext cx="1005334" cy="68479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4"/>
          <p:cNvSpPr>
            <a:spLocks/>
          </p:cNvSpPr>
          <p:nvPr/>
        </p:nvSpPr>
        <p:spPr bwMode="auto">
          <a:xfrm>
            <a:off x="3869214" y="3778951"/>
            <a:ext cx="1005334" cy="68479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5"/>
          <p:cNvSpPr>
            <a:spLocks/>
          </p:cNvSpPr>
          <p:nvPr/>
        </p:nvSpPr>
        <p:spPr bwMode="auto">
          <a:xfrm>
            <a:off x="3780175" y="3688292"/>
            <a:ext cx="1113800" cy="867728"/>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8" name="Freeform 36"/>
          <p:cNvSpPr>
            <a:spLocks/>
          </p:cNvSpPr>
          <p:nvPr/>
        </p:nvSpPr>
        <p:spPr bwMode="auto">
          <a:xfrm>
            <a:off x="3869215" y="3778951"/>
            <a:ext cx="919533" cy="68479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9" name="Rectangle 37"/>
          <p:cNvSpPr>
            <a:spLocks noChangeArrowheads="1"/>
          </p:cNvSpPr>
          <p:nvPr/>
        </p:nvSpPr>
        <p:spPr bwMode="auto">
          <a:xfrm>
            <a:off x="3984156" y="4711434"/>
            <a:ext cx="775451" cy="71232"/>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0" name="Oval 38"/>
          <p:cNvSpPr>
            <a:spLocks noChangeArrowheads="1"/>
          </p:cNvSpPr>
          <p:nvPr/>
        </p:nvSpPr>
        <p:spPr bwMode="auto">
          <a:xfrm>
            <a:off x="4351644" y="3720672"/>
            <a:ext cx="32378" cy="33997"/>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39"/>
          <p:cNvSpPr>
            <a:spLocks/>
          </p:cNvSpPr>
          <p:nvPr/>
        </p:nvSpPr>
        <p:spPr bwMode="auto">
          <a:xfrm>
            <a:off x="4157378" y="3858277"/>
            <a:ext cx="427388" cy="250929"/>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0"/>
          <p:cNvSpPr>
            <a:spLocks/>
          </p:cNvSpPr>
          <p:nvPr/>
        </p:nvSpPr>
        <p:spPr bwMode="auto">
          <a:xfrm>
            <a:off x="4128237" y="4028260"/>
            <a:ext cx="220170" cy="375584"/>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1"/>
          <p:cNvSpPr>
            <a:spLocks/>
          </p:cNvSpPr>
          <p:nvPr/>
        </p:nvSpPr>
        <p:spPr bwMode="auto">
          <a:xfrm>
            <a:off x="4395355" y="4029881"/>
            <a:ext cx="220170" cy="37396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2"/>
          <p:cNvSpPr>
            <a:spLocks/>
          </p:cNvSpPr>
          <p:nvPr/>
        </p:nvSpPr>
        <p:spPr bwMode="auto">
          <a:xfrm>
            <a:off x="1325931" y="3924652"/>
            <a:ext cx="1136464" cy="796497"/>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5" name="Freeform 43"/>
          <p:cNvSpPr>
            <a:spLocks/>
          </p:cNvSpPr>
          <p:nvPr/>
        </p:nvSpPr>
        <p:spPr bwMode="auto">
          <a:xfrm>
            <a:off x="1325931" y="3751428"/>
            <a:ext cx="1136464" cy="173222"/>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4"/>
          <p:cNvSpPr>
            <a:spLocks noChangeArrowheads="1"/>
          </p:cNvSpPr>
          <p:nvPr/>
        </p:nvSpPr>
        <p:spPr bwMode="auto">
          <a:xfrm>
            <a:off x="1661042"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5"/>
          <p:cNvSpPr>
            <a:spLocks noChangeArrowheads="1"/>
          </p:cNvSpPr>
          <p:nvPr/>
        </p:nvSpPr>
        <p:spPr bwMode="auto">
          <a:xfrm>
            <a:off x="1661042"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6"/>
          <p:cNvSpPr>
            <a:spLocks noChangeArrowheads="1"/>
          </p:cNvSpPr>
          <p:nvPr/>
        </p:nvSpPr>
        <p:spPr bwMode="auto">
          <a:xfrm>
            <a:off x="1661042"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7"/>
          <p:cNvSpPr>
            <a:spLocks noChangeArrowheads="1"/>
          </p:cNvSpPr>
          <p:nvPr/>
        </p:nvSpPr>
        <p:spPr bwMode="auto">
          <a:xfrm>
            <a:off x="1661042"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8"/>
          <p:cNvSpPr>
            <a:spLocks noChangeArrowheads="1"/>
          </p:cNvSpPr>
          <p:nvPr/>
        </p:nvSpPr>
        <p:spPr bwMode="auto">
          <a:xfrm>
            <a:off x="1661042"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49"/>
          <p:cNvSpPr>
            <a:spLocks noChangeArrowheads="1"/>
          </p:cNvSpPr>
          <p:nvPr/>
        </p:nvSpPr>
        <p:spPr bwMode="auto">
          <a:xfrm>
            <a:off x="1661042" y="4340709"/>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0"/>
          <p:cNvSpPr>
            <a:spLocks noChangeArrowheads="1"/>
          </p:cNvSpPr>
          <p:nvPr/>
        </p:nvSpPr>
        <p:spPr bwMode="auto">
          <a:xfrm>
            <a:off x="1913590"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1"/>
          <p:cNvSpPr>
            <a:spLocks noChangeArrowheads="1"/>
          </p:cNvSpPr>
          <p:nvPr/>
        </p:nvSpPr>
        <p:spPr bwMode="auto">
          <a:xfrm>
            <a:off x="1913590"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2"/>
          <p:cNvSpPr>
            <a:spLocks noChangeArrowheads="1"/>
          </p:cNvSpPr>
          <p:nvPr/>
        </p:nvSpPr>
        <p:spPr bwMode="auto">
          <a:xfrm>
            <a:off x="1913590"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3"/>
          <p:cNvSpPr>
            <a:spLocks noChangeArrowheads="1"/>
          </p:cNvSpPr>
          <p:nvPr/>
        </p:nvSpPr>
        <p:spPr bwMode="auto">
          <a:xfrm>
            <a:off x="1913590"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4"/>
          <p:cNvSpPr>
            <a:spLocks noChangeArrowheads="1"/>
          </p:cNvSpPr>
          <p:nvPr/>
        </p:nvSpPr>
        <p:spPr bwMode="auto">
          <a:xfrm>
            <a:off x="1913590"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5"/>
          <p:cNvSpPr>
            <a:spLocks noChangeArrowheads="1"/>
          </p:cNvSpPr>
          <p:nvPr/>
        </p:nvSpPr>
        <p:spPr bwMode="auto">
          <a:xfrm>
            <a:off x="1410113"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6"/>
          <p:cNvSpPr>
            <a:spLocks noChangeArrowheads="1"/>
          </p:cNvSpPr>
          <p:nvPr/>
        </p:nvSpPr>
        <p:spPr bwMode="auto">
          <a:xfrm>
            <a:off x="1410113"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7"/>
          <p:cNvSpPr>
            <a:spLocks noChangeArrowheads="1"/>
          </p:cNvSpPr>
          <p:nvPr/>
        </p:nvSpPr>
        <p:spPr bwMode="auto">
          <a:xfrm>
            <a:off x="1410113"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8"/>
          <p:cNvSpPr>
            <a:spLocks noChangeArrowheads="1"/>
          </p:cNvSpPr>
          <p:nvPr/>
        </p:nvSpPr>
        <p:spPr bwMode="auto">
          <a:xfrm>
            <a:off x="1410113"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59"/>
          <p:cNvSpPr>
            <a:spLocks noChangeArrowheads="1"/>
          </p:cNvSpPr>
          <p:nvPr/>
        </p:nvSpPr>
        <p:spPr bwMode="auto">
          <a:xfrm>
            <a:off x="1410113"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0"/>
          <p:cNvSpPr>
            <a:spLocks noChangeArrowheads="1"/>
          </p:cNvSpPr>
          <p:nvPr/>
        </p:nvSpPr>
        <p:spPr bwMode="auto">
          <a:xfrm>
            <a:off x="1410113" y="4340709"/>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1"/>
          <p:cNvSpPr>
            <a:spLocks noChangeArrowheads="1"/>
          </p:cNvSpPr>
          <p:nvPr/>
        </p:nvSpPr>
        <p:spPr bwMode="auto">
          <a:xfrm>
            <a:off x="1410113"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2"/>
          <p:cNvSpPr>
            <a:spLocks noChangeArrowheads="1"/>
          </p:cNvSpPr>
          <p:nvPr/>
        </p:nvSpPr>
        <p:spPr bwMode="auto">
          <a:xfrm>
            <a:off x="1410113" y="4510693"/>
            <a:ext cx="210456" cy="12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3"/>
          <p:cNvSpPr>
            <a:spLocks noChangeArrowheads="1"/>
          </p:cNvSpPr>
          <p:nvPr/>
        </p:nvSpPr>
        <p:spPr bwMode="auto">
          <a:xfrm>
            <a:off x="1661042"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4"/>
          <p:cNvSpPr>
            <a:spLocks noChangeArrowheads="1"/>
          </p:cNvSpPr>
          <p:nvPr/>
        </p:nvSpPr>
        <p:spPr bwMode="auto">
          <a:xfrm>
            <a:off x="1913590"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5"/>
          <p:cNvSpPr>
            <a:spLocks noChangeArrowheads="1"/>
          </p:cNvSpPr>
          <p:nvPr/>
        </p:nvSpPr>
        <p:spPr bwMode="auto">
          <a:xfrm>
            <a:off x="2167757" y="4340709"/>
            <a:ext cx="210456" cy="12789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6"/>
          <p:cNvSpPr>
            <a:spLocks noChangeArrowheads="1"/>
          </p:cNvSpPr>
          <p:nvPr/>
        </p:nvSpPr>
        <p:spPr bwMode="auto">
          <a:xfrm>
            <a:off x="2167757"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7"/>
          <p:cNvSpPr>
            <a:spLocks noChangeArrowheads="1"/>
          </p:cNvSpPr>
          <p:nvPr/>
        </p:nvSpPr>
        <p:spPr bwMode="auto">
          <a:xfrm>
            <a:off x="2167757"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0" name="Rectangle 68"/>
          <p:cNvSpPr>
            <a:spLocks noChangeArrowheads="1"/>
          </p:cNvSpPr>
          <p:nvPr/>
        </p:nvSpPr>
        <p:spPr bwMode="auto">
          <a:xfrm>
            <a:off x="2167757" y="4510693"/>
            <a:ext cx="210456" cy="12465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69"/>
          <p:cNvSpPr>
            <a:spLocks noEditPoints="1"/>
          </p:cNvSpPr>
          <p:nvPr/>
        </p:nvSpPr>
        <p:spPr bwMode="auto">
          <a:xfrm>
            <a:off x="1361547" y="3751429"/>
            <a:ext cx="956767"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0"/>
          <p:cNvSpPr>
            <a:spLocks/>
          </p:cNvSpPr>
          <p:nvPr/>
        </p:nvSpPr>
        <p:spPr bwMode="auto">
          <a:xfrm>
            <a:off x="1627046" y="3751429"/>
            <a:ext cx="37234"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1"/>
          <p:cNvSpPr>
            <a:spLocks/>
          </p:cNvSpPr>
          <p:nvPr/>
        </p:nvSpPr>
        <p:spPr bwMode="auto">
          <a:xfrm>
            <a:off x="1364784" y="4721148"/>
            <a:ext cx="56662"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2"/>
          <p:cNvSpPr>
            <a:spLocks noEditPoints="1"/>
          </p:cNvSpPr>
          <p:nvPr/>
        </p:nvSpPr>
        <p:spPr bwMode="auto">
          <a:xfrm>
            <a:off x="1325932" y="3924652"/>
            <a:ext cx="830493" cy="796497"/>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3"/>
          <p:cNvSpPr>
            <a:spLocks/>
          </p:cNvSpPr>
          <p:nvPr/>
        </p:nvSpPr>
        <p:spPr bwMode="auto">
          <a:xfrm>
            <a:off x="1325932" y="3751428"/>
            <a:ext cx="989145" cy="173222"/>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4"/>
          <p:cNvSpPr>
            <a:spLocks/>
          </p:cNvSpPr>
          <p:nvPr/>
        </p:nvSpPr>
        <p:spPr bwMode="auto">
          <a:xfrm>
            <a:off x="1661042" y="4172343"/>
            <a:ext cx="210456" cy="127893"/>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7" name="Freeform 75"/>
          <p:cNvSpPr>
            <a:spLocks/>
          </p:cNvSpPr>
          <p:nvPr/>
        </p:nvSpPr>
        <p:spPr bwMode="auto">
          <a:xfrm>
            <a:off x="1661042" y="4172343"/>
            <a:ext cx="210456" cy="127893"/>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6"/>
          <p:cNvSpPr>
            <a:spLocks noChangeArrowheads="1"/>
          </p:cNvSpPr>
          <p:nvPr/>
        </p:nvSpPr>
        <p:spPr bwMode="auto">
          <a:xfrm>
            <a:off x="1661042"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9" name="Rectangle 77"/>
          <p:cNvSpPr>
            <a:spLocks noChangeArrowheads="1"/>
          </p:cNvSpPr>
          <p:nvPr/>
        </p:nvSpPr>
        <p:spPr bwMode="auto">
          <a:xfrm>
            <a:off x="1661042"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8"/>
          <p:cNvSpPr>
            <a:spLocks/>
          </p:cNvSpPr>
          <p:nvPr/>
        </p:nvSpPr>
        <p:spPr bwMode="auto">
          <a:xfrm>
            <a:off x="1661043" y="4340708"/>
            <a:ext cx="110085" cy="118180"/>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79"/>
          <p:cNvSpPr>
            <a:spLocks/>
          </p:cNvSpPr>
          <p:nvPr/>
        </p:nvSpPr>
        <p:spPr bwMode="auto">
          <a:xfrm>
            <a:off x="1661043" y="4340708"/>
            <a:ext cx="110085" cy="118180"/>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0"/>
          <p:cNvSpPr>
            <a:spLocks/>
          </p:cNvSpPr>
          <p:nvPr/>
        </p:nvSpPr>
        <p:spPr bwMode="auto">
          <a:xfrm>
            <a:off x="1913591" y="4172343"/>
            <a:ext cx="12951" cy="12951"/>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1"/>
          <p:cNvSpPr>
            <a:spLocks/>
          </p:cNvSpPr>
          <p:nvPr/>
        </p:nvSpPr>
        <p:spPr bwMode="auto">
          <a:xfrm>
            <a:off x="1913591" y="4172343"/>
            <a:ext cx="12951" cy="12951"/>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2"/>
          <p:cNvSpPr>
            <a:spLocks/>
          </p:cNvSpPr>
          <p:nvPr/>
        </p:nvSpPr>
        <p:spPr bwMode="auto">
          <a:xfrm>
            <a:off x="1913590" y="4003977"/>
            <a:ext cx="168366" cy="126274"/>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5" name="Freeform 83"/>
          <p:cNvSpPr>
            <a:spLocks/>
          </p:cNvSpPr>
          <p:nvPr/>
        </p:nvSpPr>
        <p:spPr bwMode="auto">
          <a:xfrm>
            <a:off x="1913590" y="4003977"/>
            <a:ext cx="168366" cy="126274"/>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4"/>
          <p:cNvSpPr>
            <a:spLocks noChangeArrowheads="1"/>
          </p:cNvSpPr>
          <p:nvPr/>
        </p:nvSpPr>
        <p:spPr bwMode="auto">
          <a:xfrm>
            <a:off x="1410113" y="4003977"/>
            <a:ext cx="210456" cy="126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5"/>
          <p:cNvSpPr>
            <a:spLocks noChangeArrowheads="1"/>
          </p:cNvSpPr>
          <p:nvPr/>
        </p:nvSpPr>
        <p:spPr bwMode="auto">
          <a:xfrm>
            <a:off x="1410113" y="4003977"/>
            <a:ext cx="210456" cy="12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6"/>
          <p:cNvSpPr>
            <a:spLocks noChangeArrowheads="1"/>
          </p:cNvSpPr>
          <p:nvPr/>
        </p:nvSpPr>
        <p:spPr bwMode="auto">
          <a:xfrm>
            <a:off x="1410113" y="4172343"/>
            <a:ext cx="210456" cy="127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7"/>
          <p:cNvSpPr>
            <a:spLocks noChangeArrowheads="1"/>
          </p:cNvSpPr>
          <p:nvPr/>
        </p:nvSpPr>
        <p:spPr bwMode="auto">
          <a:xfrm>
            <a:off x="1410113" y="4172343"/>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8"/>
          <p:cNvSpPr>
            <a:spLocks noChangeArrowheads="1"/>
          </p:cNvSpPr>
          <p:nvPr/>
        </p:nvSpPr>
        <p:spPr bwMode="auto">
          <a:xfrm>
            <a:off x="1410113" y="4340709"/>
            <a:ext cx="210456" cy="127893"/>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1" name="Rectangle 89"/>
          <p:cNvSpPr>
            <a:spLocks noChangeArrowheads="1"/>
          </p:cNvSpPr>
          <p:nvPr/>
        </p:nvSpPr>
        <p:spPr bwMode="auto">
          <a:xfrm>
            <a:off x="1410113" y="4340709"/>
            <a:ext cx="210456" cy="1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0"/>
          <p:cNvSpPr>
            <a:spLocks/>
          </p:cNvSpPr>
          <p:nvPr/>
        </p:nvSpPr>
        <p:spPr bwMode="auto">
          <a:xfrm>
            <a:off x="1410113" y="4510693"/>
            <a:ext cx="205600" cy="124655"/>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3" name="Freeform 91"/>
          <p:cNvSpPr>
            <a:spLocks/>
          </p:cNvSpPr>
          <p:nvPr/>
        </p:nvSpPr>
        <p:spPr bwMode="auto">
          <a:xfrm>
            <a:off x="1410113" y="4510693"/>
            <a:ext cx="205600" cy="124655"/>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4" name="Rectangle 92"/>
          <p:cNvSpPr>
            <a:spLocks noChangeArrowheads="1"/>
          </p:cNvSpPr>
          <p:nvPr/>
        </p:nvSpPr>
        <p:spPr bwMode="auto">
          <a:xfrm>
            <a:off x="2408973" y="3387178"/>
            <a:ext cx="584421"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rPr>
              <a:t>RESOU</a:t>
            </a:r>
            <a:endParaRPr kumimoji="0" lang="en-US" altLang="en-US" sz="1836" b="0" i="0" u="none" strike="noStrike" kern="0" cap="none" spc="0" normalizeH="0" baseline="0" noProof="0">
              <a:ln>
                <a:noFill/>
              </a:ln>
              <a:solidFill>
                <a:srgbClr val="505050"/>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977203" y="3387178"/>
            <a:ext cx="116560"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3087288" y="3387178"/>
            <a:ext cx="393392"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CE G</a:t>
            </a:r>
            <a:endParaRPr kumimoji="0" lang="en-US" altLang="en-US" sz="1836"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97" name="Rectangle 95"/>
          <p:cNvSpPr>
            <a:spLocks noChangeArrowheads="1"/>
          </p:cNvSpPr>
          <p:nvPr/>
        </p:nvSpPr>
        <p:spPr bwMode="auto">
          <a:xfrm>
            <a:off x="3469347" y="3387178"/>
            <a:ext cx="116560"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505050"/>
              </a:solidFill>
              <a:effectLst/>
              <a:uLnTx/>
              <a:uFillTx/>
              <a:latin typeface="Arial" panose="020B0604020202020204" pitchFamily="34" charset="0"/>
              <a:ea typeface="+mn-ea"/>
              <a:cs typeface="+mn-cs"/>
            </a:endParaRPr>
          </a:p>
        </p:txBody>
      </p:sp>
      <p:sp>
        <p:nvSpPr>
          <p:cNvPr id="98" name="Rectangle 96"/>
          <p:cNvSpPr>
            <a:spLocks noChangeArrowheads="1"/>
          </p:cNvSpPr>
          <p:nvPr/>
        </p:nvSpPr>
        <p:spPr bwMode="auto">
          <a:xfrm>
            <a:off x="3579433" y="3387178"/>
            <a:ext cx="380440" cy="22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OUP</a:t>
            </a:r>
            <a:endParaRPr kumimoji="0" lang="en-US" altLang="en-US" sz="1836"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99" name="Freeform 97"/>
          <p:cNvSpPr>
            <a:spLocks/>
          </p:cNvSpPr>
          <p:nvPr/>
        </p:nvSpPr>
        <p:spPr bwMode="auto">
          <a:xfrm>
            <a:off x="2810458" y="2066159"/>
            <a:ext cx="145700" cy="25903"/>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8"/>
          <p:cNvSpPr>
            <a:spLocks/>
          </p:cNvSpPr>
          <p:nvPr/>
        </p:nvSpPr>
        <p:spPr bwMode="auto">
          <a:xfrm>
            <a:off x="2810459" y="2066159"/>
            <a:ext cx="45329" cy="25903"/>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99"/>
          <p:cNvSpPr>
            <a:spLocks/>
          </p:cNvSpPr>
          <p:nvPr/>
        </p:nvSpPr>
        <p:spPr bwMode="auto">
          <a:xfrm>
            <a:off x="2876833" y="2066159"/>
            <a:ext cx="12951" cy="25903"/>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0"/>
          <p:cNvSpPr>
            <a:spLocks/>
          </p:cNvSpPr>
          <p:nvPr/>
        </p:nvSpPr>
        <p:spPr bwMode="auto">
          <a:xfrm>
            <a:off x="2910830" y="2066159"/>
            <a:ext cx="45329" cy="25903"/>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1"/>
          <p:cNvSpPr>
            <a:spLocks/>
          </p:cNvSpPr>
          <p:nvPr/>
        </p:nvSpPr>
        <p:spPr bwMode="auto">
          <a:xfrm>
            <a:off x="2852549" y="2066159"/>
            <a:ext cx="25903" cy="25903"/>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2"/>
          <p:cNvSpPr>
            <a:spLocks/>
          </p:cNvSpPr>
          <p:nvPr/>
        </p:nvSpPr>
        <p:spPr bwMode="auto">
          <a:xfrm>
            <a:off x="2750558" y="2035400"/>
            <a:ext cx="123036" cy="8904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3"/>
          <p:cNvSpPr>
            <a:spLocks/>
          </p:cNvSpPr>
          <p:nvPr/>
        </p:nvSpPr>
        <p:spPr bwMode="auto">
          <a:xfrm>
            <a:off x="2888166" y="2066159"/>
            <a:ext cx="27521" cy="25903"/>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4"/>
          <p:cNvSpPr>
            <a:spLocks/>
          </p:cNvSpPr>
          <p:nvPr/>
        </p:nvSpPr>
        <p:spPr bwMode="auto">
          <a:xfrm>
            <a:off x="2894641" y="2035400"/>
            <a:ext cx="124655" cy="8904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7" name="Freeform 105"/>
          <p:cNvSpPr>
            <a:spLocks noEditPoints="1"/>
          </p:cNvSpPr>
          <p:nvPr/>
        </p:nvSpPr>
        <p:spPr bwMode="auto">
          <a:xfrm>
            <a:off x="2701992" y="1897794"/>
            <a:ext cx="364251" cy="364251"/>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nvGrpSpPr>
          <p:cNvPr id="108" name="Group 107"/>
          <p:cNvGrpSpPr>
            <a:grpSpLocks noChangeAspect="1"/>
          </p:cNvGrpSpPr>
          <p:nvPr/>
        </p:nvGrpSpPr>
        <p:grpSpPr bwMode="auto">
          <a:xfrm>
            <a:off x="526398" y="1655819"/>
            <a:ext cx="4751056" cy="4537662"/>
            <a:chOff x="405" y="668"/>
            <a:chExt cx="3117" cy="2977"/>
          </a:xfrm>
        </p:grpSpPr>
        <p:sp>
          <p:nvSpPr>
            <p:cNvPr id="109"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0"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1"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2"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3"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4"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5"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6"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7"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8"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9"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0"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1"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2"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3"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4"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5"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6"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7"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8"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9"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0"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1"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2"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3"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4"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5"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6"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7"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8"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9"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0"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1"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2"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3"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4"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5"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6"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7"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8"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9"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0"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1"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2"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3"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4"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5"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6"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7"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8"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9"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0"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1"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2"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3"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4"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5"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6"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7"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8"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9"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0"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1"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2"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3"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4"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5"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6"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7"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8"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9"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0"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1"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2"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3"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4"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5"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6"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7"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8"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9"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0"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1"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2"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3"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4"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5"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6"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7"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198"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199"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0"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1"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04"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2"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3"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4"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5"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6"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7"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8"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9"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0"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213" name="Title 2"/>
          <p:cNvSpPr txBox="1">
            <a:spLocks/>
          </p:cNvSpPr>
          <p:nvPr/>
        </p:nvSpPr>
        <p:spPr>
          <a:xfrm>
            <a:off x="274639" y="270708"/>
            <a:ext cx="11889564" cy="917575"/>
          </a:xfrm>
          <a:prstGeom prst="rect">
            <a:avLst/>
          </a:prstGeom>
        </p:spPr>
        <p:txBody>
          <a:bodyPr vert="horz" wrap="square" lIns="146304" tIns="91440" rIns="146304" bIns="91440" rtlCol="0" anchor="ctr">
            <a:noAutofit/>
          </a:bodyPr>
          <a:lstStyle>
            <a:lvl1pPr algn="l" defTabSz="699463" rtl="0" eaLnBrk="1" latinLnBrk="0" hangingPunct="1">
              <a:lnSpc>
                <a:spcPct val="90000"/>
              </a:lnSpc>
              <a:spcBef>
                <a:spcPct val="0"/>
              </a:spcBef>
              <a:buNone/>
              <a:defRPr lang="en-US" sz="7342" b="0" kern="1200" cap="none" spc="-76"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solidFill>
                  <a:srgbClr val="505050"/>
                </a:solidFill>
              </a:rPr>
              <a:t>Resource groups</a:t>
            </a:r>
          </a:p>
        </p:txBody>
      </p:sp>
    </p:spTree>
    <p:extLst>
      <p:ext uri="{BB962C8B-B14F-4D97-AF65-F5344CB8AC3E}">
        <p14:creationId xmlns:p14="http://schemas.microsoft.com/office/powerpoint/2010/main" val="388262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427037" y="1335909"/>
            <a:ext cx="5338693" cy="1170753"/>
          </a:xfrm>
        </p:spPr>
        <p:txBody>
          <a:bodyPr>
            <a:noAutofit/>
          </a:bodyPr>
          <a:lstStyle/>
          <a:p>
            <a:r>
              <a:rPr lang="en-US" sz="2800" dirty="0">
                <a:solidFill>
                  <a:schemeClr val="tx2"/>
                </a:solidFill>
                <a:latin typeface="Segoe UI Light" panose="020B0502040204020203" pitchFamily="34" charset="0"/>
                <a:cs typeface="Segoe UI Light" panose="020B0502040204020203" pitchFamily="34" charset="0"/>
              </a:rPr>
              <a:t>Question: </a:t>
            </a:r>
          </a:p>
          <a:p>
            <a:r>
              <a:rPr lang="en-US" sz="1800" dirty="0">
                <a:solidFill>
                  <a:srgbClr val="505050"/>
                </a:solidFill>
                <a:latin typeface="Segoe UI Light" panose="020B0502040204020203" pitchFamily="34" charset="0"/>
                <a:cs typeface="Segoe UI Light" panose="020B0502040204020203" pitchFamily="34" charset="0"/>
              </a:rPr>
              <a:t>Should these resources be placed in the same resource group or in separate ones?</a:t>
            </a:r>
          </a:p>
        </p:txBody>
      </p:sp>
      <p:sp>
        <p:nvSpPr>
          <p:cNvPr id="2" name="Title 1"/>
          <p:cNvSpPr>
            <a:spLocks noGrp="1"/>
          </p:cNvSpPr>
          <p:nvPr>
            <p:ph type="title"/>
          </p:nvPr>
        </p:nvSpPr>
        <p:spPr>
          <a:xfrm>
            <a:off x="274637" y="295279"/>
            <a:ext cx="11704045" cy="917575"/>
          </a:xfrm>
        </p:spPr>
        <p:txBody>
          <a:bodyPr/>
          <a:lstStyle/>
          <a:p>
            <a:r>
              <a:rPr lang="en-US" sz="4800" dirty="0">
                <a:solidFill>
                  <a:srgbClr val="505050"/>
                </a:solidFill>
              </a:rPr>
              <a:t>Resource group lifecycle</a:t>
            </a:r>
          </a:p>
        </p:txBody>
      </p:sp>
      <p:sp>
        <p:nvSpPr>
          <p:cNvPr id="5" name="Subtitle 2"/>
          <p:cNvSpPr txBox="1">
            <a:spLocks/>
          </p:cNvSpPr>
          <p:nvPr/>
        </p:nvSpPr>
        <p:spPr>
          <a:xfrm>
            <a:off x="502056" y="2943234"/>
            <a:ext cx="4762470" cy="1486513"/>
          </a:xfrm>
          <a:prstGeom prst="rect">
            <a:avLst/>
          </a:prstGeom>
        </p:spPr>
        <p:txBody>
          <a:bodyPr vert="horz" lIns="93248" tIns="46624" rIns="93248" bIns="4662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Do they share a common lifecycle and method of management?</a:t>
            </a:r>
          </a:p>
        </p:txBody>
      </p:sp>
      <p:sp>
        <p:nvSpPr>
          <p:cNvPr id="6" name="Subtitle 2"/>
          <p:cNvSpPr txBox="1">
            <a:spLocks/>
          </p:cNvSpPr>
          <p:nvPr/>
        </p:nvSpPr>
        <p:spPr>
          <a:xfrm>
            <a:off x="502056" y="4391915"/>
            <a:ext cx="4762470" cy="2229547"/>
          </a:xfrm>
          <a:prstGeom prst="rect">
            <a:avLst/>
          </a:prstGeom>
        </p:spPr>
        <p:txBody>
          <a:bodyPr vert="horz" lIns="93248" tIns="46624" rIns="93248" bIns="4662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Up to you, 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In Visual Studio: </a:t>
            </a:r>
          </a:p>
          <a:p>
            <a:pPr>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For </a:t>
            </a:r>
            <a:r>
              <a:rPr kumimoji="0" lang="en-US" sz="1800" b="0" i="0" u="none" strike="noStrike" kern="1200" cap="none" spc="0" normalizeH="0" baseline="0" noProof="0" dirty="0" err="1">
                <a:ln>
                  <a:noFill/>
                </a:ln>
                <a:solidFill>
                  <a:srgbClr val="505050"/>
                </a:solidFill>
                <a:effectLst/>
                <a:uLnTx/>
                <a:uFillTx/>
                <a:latin typeface="Segoe UI Light" panose="020B0502040204020203" pitchFamily="34" charset="0"/>
                <a:ea typeface="+mn-ea"/>
                <a:cs typeface="Segoe UI Light" panose="020B0502040204020203" pitchFamily="34" charset="0"/>
              </a:rPr>
              <a:t>Devs</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lang="en-US" sz="1800" dirty="0">
                <a:solidFill>
                  <a:srgbClr val="505050"/>
                </a:solidFill>
                <a:sym typeface="Wingdings" panose="05000000000000000000" pitchFamily="2" charset="2"/>
              </a:rPr>
              <a:t></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it’s an app </a:t>
            </a:r>
          </a:p>
          <a:p>
            <a:pPr>
              <a:defRPr/>
            </a:pPr>
            <a:r>
              <a:rPr lang="en-US" sz="1800" dirty="0">
                <a:solidFill>
                  <a:srgbClr val="505050"/>
                </a:solidFill>
                <a:latin typeface="Segoe UI Light" panose="020B0502040204020203" pitchFamily="34" charset="0"/>
                <a:cs typeface="Segoe UI Light" panose="020B0502040204020203" pitchFamily="34" charset="0"/>
              </a:rPr>
              <a:t>F</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or DevOps </a:t>
            </a:r>
            <a:r>
              <a:rPr lang="en-US" sz="1800" dirty="0">
                <a:solidFill>
                  <a:srgbClr val="505050"/>
                </a:solidFill>
                <a:sym typeface="Wingdings" panose="05000000000000000000" pitchFamily="2" charset="2"/>
              </a:rPr>
              <a:t> </a:t>
            </a:r>
            <a:r>
              <a:rPr lang="en-US" sz="1800" dirty="0">
                <a:solidFill>
                  <a:srgbClr val="505050"/>
                </a:solidFill>
                <a:latin typeface="Segoe UI Light" panose="020B0502040204020203" pitchFamily="34" charset="0"/>
                <a:cs typeface="Segoe UI Light" panose="020B0502040204020203" pitchFamily="34" charset="0"/>
                <a:sym typeface="Wingdings" panose="05000000000000000000" pitchFamily="2" charset="2"/>
              </a:rPr>
              <a:t>it’s</a:t>
            </a:r>
            <a:r>
              <a:rPr lang="en-US" sz="1800" dirty="0">
                <a:solidFill>
                  <a:srgbClr val="505050"/>
                </a:solidFill>
                <a:sym typeface="Wingdings" panose="05000000000000000000" pitchFamily="2" charset="2"/>
              </a:rPr>
              <a:t> </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an environment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244" name="Picture 243"/>
          <p:cNvPicPr>
            <a:picLocks noChangeAspect="1"/>
          </p:cNvPicPr>
          <p:nvPr/>
        </p:nvPicPr>
        <p:blipFill>
          <a:blip r:embed="rId3"/>
          <a:stretch>
            <a:fillRect/>
          </a:stretch>
        </p:blipFill>
        <p:spPr>
          <a:xfrm>
            <a:off x="5837238" y="1335910"/>
            <a:ext cx="6008737" cy="5064035"/>
          </a:xfrm>
          <a:prstGeom prst="rect">
            <a:avLst/>
          </a:prstGeom>
        </p:spPr>
      </p:pic>
    </p:spTree>
    <p:extLst>
      <p:ext uri="{BB962C8B-B14F-4D97-AF65-F5344CB8AC3E}">
        <p14:creationId xmlns:p14="http://schemas.microsoft.com/office/powerpoint/2010/main" val="218129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78673" y="1606259"/>
            <a:ext cx="5106232" cy="27292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1 resource group at a time</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Scope for billing controls</a:t>
            </a:r>
          </a:p>
        </p:txBody>
      </p:sp>
      <p:sp>
        <p:nvSpPr>
          <p:cNvPr id="7" name="Content Placeholder 2"/>
          <p:cNvSpPr txBox="1">
            <a:spLocks/>
          </p:cNvSpPr>
          <p:nvPr/>
        </p:nvSpPr>
        <p:spPr>
          <a:xfrm>
            <a:off x="6357573" y="1516063"/>
            <a:ext cx="5346364" cy="3200400"/>
          </a:xfrm>
          <a:prstGeom prst="rect">
            <a:avLst/>
          </a:prstGeom>
        </p:spPr>
        <p:txBody>
          <a:bodyPr vert="horz" lIns="186497" tIns="149198" rIns="186497" bIns="149198"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lang="en-US" sz="2800" dirty="0">
                <a:solidFill>
                  <a:srgbClr val="0078D7"/>
                </a:solidFill>
                <a:latin typeface="Segoe UI Light"/>
                <a:ea typeface="Segoe UI" pitchFamily="34" charset="0"/>
                <a:cs typeface="Segoe UI Light" panose="020B0502040204020203" pitchFamily="34" charset="0"/>
              </a:rPr>
              <a:t>Resource </a:t>
            </a:r>
            <a:r>
              <a:rPr kumimoji="0" lang="en-US" sz="2800" b="0" i="0" u="none" strike="noStrike" kern="1200" cap="none" spc="0" normalizeH="0" baseline="0" noProof="0" dirty="0">
                <a:ln>
                  <a:noFill/>
                </a:ln>
                <a:solidFill>
                  <a:srgbClr val="0078D7"/>
                </a:solidFill>
                <a:effectLst/>
                <a:uLnTx/>
                <a:uFillTx/>
                <a:latin typeface="Segoe UI Light"/>
                <a:ea typeface="Segoe UI" pitchFamily="34" charset="0"/>
                <a:cs typeface="Segoe UI Light" panose="020B0502040204020203" pitchFamily="34" charset="0"/>
              </a:rPr>
              <a:t>tags</a:t>
            </a:r>
          </a:p>
          <a:p>
            <a:pPr marL="342866" marR="0" lvl="1" indent="-342866"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Loosely coupled user or system-defined categorization </a:t>
            </a: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Arbitrary boundaries</a:t>
            </a: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15 tags to use as needed</a:t>
            </a:r>
          </a:p>
          <a:p>
            <a:pPr marL="228577" marR="0" lvl="1" indent="-228577" algn="l" defTabSz="914309" rtl="0" eaLnBrk="1" fontAlgn="ctr" latinLnBrk="0" hangingPunct="1">
              <a:lnSpc>
                <a:spcPct val="100000"/>
              </a:lnSpc>
              <a:spcBef>
                <a:spcPts val="1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Defined by platform and user</a:t>
            </a:r>
          </a:p>
        </p:txBody>
      </p:sp>
      <p:sp>
        <p:nvSpPr>
          <p:cNvPr id="8" name="Content Placeholder 2"/>
          <p:cNvSpPr txBox="1">
            <a:spLocks/>
          </p:cNvSpPr>
          <p:nvPr/>
        </p:nvSpPr>
        <p:spPr>
          <a:xfrm>
            <a:off x="2278559" y="5707062"/>
            <a:ext cx="7696200" cy="629193"/>
          </a:xfrm>
          <a:prstGeom prst="rect">
            <a:avLst/>
          </a:prstGeom>
        </p:spPr>
        <p:txBody>
          <a:bodyPr vert="horz" lIns="186497" tIns="149198" rIns="186497" bIns="149198"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0078D7"/>
                </a:solidFill>
                <a:effectLst/>
                <a:uLnTx/>
                <a:uFillTx/>
                <a:latin typeface="+mn-lt"/>
                <a:ea typeface="Segoe UI" pitchFamily="34" charset="0"/>
                <a:cs typeface="Segoe UI" pitchFamily="34" charset="0"/>
              </a:rPr>
              <a:t>Resource groups and tags are the building blocks to define applications</a:t>
            </a:r>
          </a:p>
        </p:txBody>
      </p:sp>
      <p:sp>
        <p:nvSpPr>
          <p:cNvPr id="9" name="Title 1">
            <a:extLst>
              <a:ext uri="{FF2B5EF4-FFF2-40B4-BE49-F238E27FC236}">
                <a16:creationId xmlns:a16="http://schemas.microsoft.com/office/drawing/2014/main" id="{86314CE9-9EF9-40AE-9027-EC3642672475}"/>
              </a:ext>
            </a:extLst>
          </p:cNvPr>
          <p:cNvSpPr>
            <a:spLocks noGrp="1"/>
          </p:cNvSpPr>
          <p:nvPr>
            <p:ph type="title"/>
          </p:nvPr>
        </p:nvSpPr>
        <p:spPr>
          <a:xfrm>
            <a:off x="274637" y="295279"/>
            <a:ext cx="11704045" cy="917575"/>
          </a:xfrm>
        </p:spPr>
        <p:txBody>
          <a:bodyPr/>
          <a:lstStyle/>
          <a:p>
            <a:r>
              <a:rPr lang="en-US" sz="4800" dirty="0">
                <a:solidFill>
                  <a:srgbClr val="505050"/>
                </a:solidFill>
              </a:rPr>
              <a:t>Organizational concepts</a:t>
            </a:r>
          </a:p>
        </p:txBody>
      </p:sp>
      <p:cxnSp>
        <p:nvCxnSpPr>
          <p:cNvPr id="10" name="Straight Connector 9"/>
          <p:cNvCxnSpPr>
            <a:cxnSpLocks/>
          </p:cNvCxnSpPr>
          <p:nvPr/>
        </p:nvCxnSpPr>
        <p:spPr>
          <a:xfrm>
            <a:off x="676342" y="2354262"/>
            <a:ext cx="4475095"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6523037" y="2354262"/>
            <a:ext cx="4475095"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96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03237" y="1212850"/>
            <a:ext cx="11185275" cy="5561012"/>
          </a:xfrm>
        </p:spPr>
        <p:txBody>
          <a:bodyPr>
            <a:normAutofit fontScale="77500" lnSpcReduction="20000"/>
          </a:bodyPr>
          <a:lstStyle/>
          <a:p>
            <a:pPr lvl="0">
              <a:lnSpc>
                <a:spcPct val="170000"/>
              </a:lnSpc>
            </a:pPr>
            <a:r>
              <a:rPr lang="en-US" dirty="0"/>
              <a:t>Name-value pairs that can be assigned to resources or resource groups</a:t>
            </a:r>
          </a:p>
          <a:p>
            <a:pPr lvl="0">
              <a:lnSpc>
                <a:spcPct val="170000"/>
              </a:lnSpc>
            </a:pPr>
            <a:r>
              <a:rPr lang="en-US" dirty="0"/>
              <a:t>Can be pre-created to assist with auto-completion for tag consistency</a:t>
            </a:r>
          </a:p>
          <a:p>
            <a:pPr lvl="0">
              <a:lnSpc>
                <a:spcPct val="170000"/>
              </a:lnSpc>
            </a:pPr>
            <a:r>
              <a:rPr lang="en-US" dirty="0"/>
              <a:t>Used for categorization or to add custom metadata</a:t>
            </a:r>
          </a:p>
          <a:p>
            <a:pPr lvl="1">
              <a:lnSpc>
                <a:spcPct val="120000"/>
              </a:lnSpc>
            </a:pPr>
            <a:r>
              <a:rPr lang="en-US" sz="2300" dirty="0">
                <a:solidFill>
                  <a:srgbClr val="505050"/>
                </a:solidFill>
                <a:latin typeface="+mj-lt"/>
              </a:rPr>
              <a:t>Show resources owned by a department or cost center</a:t>
            </a:r>
          </a:p>
          <a:p>
            <a:pPr lvl="1">
              <a:lnSpc>
                <a:spcPct val="120000"/>
              </a:lnSpc>
            </a:pPr>
            <a:r>
              <a:rPr lang="en-US" sz="2300" dirty="0">
                <a:solidFill>
                  <a:srgbClr val="505050"/>
                </a:solidFill>
                <a:latin typeface="+mj-lt"/>
              </a:rPr>
              <a:t>E.g. </a:t>
            </a:r>
            <a:r>
              <a:rPr lang="en-US" sz="2300" dirty="0" err="1">
                <a:solidFill>
                  <a:srgbClr val="505050"/>
                </a:solidFill>
                <a:latin typeface="+mj-lt"/>
              </a:rPr>
              <a:t>tagname</a:t>
            </a:r>
            <a:r>
              <a:rPr lang="en-US" sz="2300" dirty="0">
                <a:solidFill>
                  <a:srgbClr val="505050"/>
                </a:solidFill>
                <a:latin typeface="+mj-lt"/>
              </a:rPr>
              <a:t> = “department” &amp; </a:t>
            </a:r>
            <a:r>
              <a:rPr lang="en-US" sz="2300" dirty="0" err="1">
                <a:solidFill>
                  <a:srgbClr val="505050"/>
                </a:solidFill>
                <a:latin typeface="+mj-lt"/>
              </a:rPr>
              <a:t>tagvalue</a:t>
            </a:r>
            <a:r>
              <a:rPr lang="en-US" sz="2300" dirty="0">
                <a:solidFill>
                  <a:srgbClr val="505050"/>
                </a:solidFill>
                <a:latin typeface="+mj-lt"/>
              </a:rPr>
              <a:t> = “finance”</a:t>
            </a:r>
          </a:p>
          <a:p>
            <a:pPr lvl="2">
              <a:lnSpc>
                <a:spcPct val="120000"/>
              </a:lnSpc>
            </a:pPr>
            <a:endParaRPr lang="en-US" sz="2300" dirty="0">
              <a:solidFill>
                <a:srgbClr val="505050"/>
              </a:solidFill>
              <a:latin typeface="+mj-lt"/>
            </a:endParaRPr>
          </a:p>
          <a:p>
            <a:pPr lvl="0">
              <a:lnSpc>
                <a:spcPct val="120000"/>
              </a:lnSpc>
            </a:pPr>
            <a:r>
              <a:rPr lang="en-US" dirty="0"/>
              <a:t>Management portal will show views of resources organized by tags that will include Monitoring and Billing lenses related to those resources</a:t>
            </a:r>
          </a:p>
        </p:txBody>
      </p:sp>
      <p:sp>
        <p:nvSpPr>
          <p:cNvPr id="2" name="Title 1"/>
          <p:cNvSpPr>
            <a:spLocks noGrp="1"/>
          </p:cNvSpPr>
          <p:nvPr>
            <p:ph type="title"/>
          </p:nvPr>
        </p:nvSpPr>
        <p:spPr>
          <a:xfrm>
            <a:off x="274637" y="295279"/>
            <a:ext cx="11704045" cy="917575"/>
          </a:xfrm>
        </p:spPr>
        <p:txBody>
          <a:bodyPr/>
          <a:lstStyle/>
          <a:p>
            <a:r>
              <a:rPr lang="en-US" sz="4800" dirty="0">
                <a:solidFill>
                  <a:srgbClr val="505050"/>
                </a:solidFill>
              </a:rPr>
              <a:t>Organizing with resource tags</a:t>
            </a:r>
          </a:p>
        </p:txBody>
      </p:sp>
      <p:grpSp>
        <p:nvGrpSpPr>
          <p:cNvPr id="59" name="Group 58"/>
          <p:cNvGrpSpPr/>
          <p:nvPr/>
        </p:nvGrpSpPr>
        <p:grpSpPr>
          <a:xfrm rot="18963827">
            <a:off x="9400420" y="2842993"/>
            <a:ext cx="1602802" cy="1570112"/>
            <a:chOff x="7612857" y="1563208"/>
            <a:chExt cx="2490788" cy="2439988"/>
          </a:xfrm>
        </p:grpSpPr>
        <p:sp>
          <p:nvSpPr>
            <p:cNvPr id="60" name="Freeform 28"/>
            <p:cNvSpPr>
              <a:spLocks noEditPoints="1"/>
            </p:cNvSpPr>
            <p:nvPr/>
          </p:nvSpPr>
          <p:spPr bwMode="auto">
            <a:xfrm>
              <a:off x="7612857" y="1563208"/>
              <a:ext cx="2487613" cy="2436813"/>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9"/>
            <p:cNvSpPr>
              <a:spLocks/>
            </p:cNvSpPr>
            <p:nvPr/>
          </p:nvSpPr>
          <p:spPr bwMode="auto">
            <a:xfrm>
              <a:off x="10009982" y="2993546"/>
              <a:ext cx="60325" cy="73025"/>
            </a:xfrm>
            <a:custGeom>
              <a:avLst/>
              <a:gdLst>
                <a:gd name="T0" fmla="*/ 24 w 24"/>
                <a:gd name="T1" fmla="*/ 0 h 29"/>
                <a:gd name="T2" fmla="*/ 23 w 24"/>
                <a:gd name="T3" fmla="*/ 21 h 29"/>
                <a:gd name="T4" fmla="*/ 16 w 24"/>
                <a:gd name="T5" fmla="*/ 28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1"/>
                    <a:pt x="23" y="21"/>
                    <a:pt x="23" y="21"/>
                  </a:cubicBezTo>
                  <a:cubicBezTo>
                    <a:pt x="23" y="25"/>
                    <a:pt x="20" y="29"/>
                    <a:pt x="16" y="28"/>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0"/>
            <p:cNvSpPr>
              <a:spLocks/>
            </p:cNvSpPr>
            <p:nvPr/>
          </p:nvSpPr>
          <p:spPr bwMode="auto">
            <a:xfrm>
              <a:off x="9938544" y="3063396"/>
              <a:ext cx="63500" cy="74613"/>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31"/>
            <p:cNvSpPr>
              <a:spLocks/>
            </p:cNvSpPr>
            <p:nvPr/>
          </p:nvSpPr>
          <p:spPr bwMode="auto">
            <a:xfrm>
              <a:off x="9867107" y="3138008"/>
              <a:ext cx="63500" cy="69850"/>
            </a:xfrm>
            <a:custGeom>
              <a:avLst/>
              <a:gdLst>
                <a:gd name="T0" fmla="*/ 25 w 25"/>
                <a:gd name="T1" fmla="*/ 0 h 28"/>
                <a:gd name="T2" fmla="*/ 24 w 25"/>
                <a:gd name="T3" fmla="*/ 21 h 28"/>
                <a:gd name="T4" fmla="*/ 17 w 25"/>
                <a:gd name="T5" fmla="*/ 28 h 28"/>
                <a:gd name="T6" fmla="*/ 6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6" y="28"/>
                    <a:pt x="6" y="28"/>
                    <a:pt x="6"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32"/>
            <p:cNvSpPr>
              <a:spLocks/>
            </p:cNvSpPr>
            <p:nvPr/>
          </p:nvSpPr>
          <p:spPr bwMode="auto">
            <a:xfrm>
              <a:off x="9798844" y="3207858"/>
              <a:ext cx="63500" cy="74613"/>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3"/>
            <p:cNvSpPr>
              <a:spLocks/>
            </p:cNvSpPr>
            <p:nvPr/>
          </p:nvSpPr>
          <p:spPr bwMode="auto">
            <a:xfrm>
              <a:off x="9727407" y="3282471"/>
              <a:ext cx="63500"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4"/>
            <p:cNvSpPr>
              <a:spLocks/>
            </p:cNvSpPr>
            <p:nvPr/>
          </p:nvSpPr>
          <p:spPr bwMode="auto">
            <a:xfrm>
              <a:off x="9659144" y="3352321"/>
              <a:ext cx="61913"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5"/>
            <p:cNvSpPr>
              <a:spLocks/>
            </p:cNvSpPr>
            <p:nvPr/>
          </p:nvSpPr>
          <p:spPr bwMode="auto">
            <a:xfrm>
              <a:off x="9589294" y="3425346"/>
              <a:ext cx="63500" cy="71438"/>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6"/>
            <p:cNvSpPr>
              <a:spLocks/>
            </p:cNvSpPr>
            <p:nvPr/>
          </p:nvSpPr>
          <p:spPr bwMode="auto">
            <a:xfrm>
              <a:off x="9521032" y="3496783"/>
              <a:ext cx="60325"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7"/>
            <p:cNvSpPr>
              <a:spLocks/>
            </p:cNvSpPr>
            <p:nvPr/>
          </p:nvSpPr>
          <p:spPr bwMode="auto">
            <a:xfrm>
              <a:off x="9449594" y="3568221"/>
              <a:ext cx="63500" cy="73025"/>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8"/>
            <p:cNvSpPr>
              <a:spLocks/>
            </p:cNvSpPr>
            <p:nvPr/>
          </p:nvSpPr>
          <p:spPr bwMode="auto">
            <a:xfrm>
              <a:off x="9381332" y="3641246"/>
              <a:ext cx="60325" cy="73025"/>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9"/>
            <p:cNvSpPr>
              <a:spLocks/>
            </p:cNvSpPr>
            <p:nvPr/>
          </p:nvSpPr>
          <p:spPr bwMode="auto">
            <a:xfrm>
              <a:off x="9309894" y="3712683"/>
              <a:ext cx="63500" cy="73025"/>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40"/>
            <p:cNvSpPr>
              <a:spLocks/>
            </p:cNvSpPr>
            <p:nvPr/>
          </p:nvSpPr>
          <p:spPr bwMode="auto">
            <a:xfrm>
              <a:off x="9241632" y="3785708"/>
              <a:ext cx="60325"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1"/>
            <p:cNvSpPr>
              <a:spLocks/>
            </p:cNvSpPr>
            <p:nvPr/>
          </p:nvSpPr>
          <p:spPr bwMode="auto">
            <a:xfrm>
              <a:off x="9170194" y="3855558"/>
              <a:ext cx="63500" cy="74613"/>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2"/>
            <p:cNvSpPr>
              <a:spLocks/>
            </p:cNvSpPr>
            <p:nvPr/>
          </p:nvSpPr>
          <p:spPr bwMode="auto">
            <a:xfrm>
              <a:off x="9101932" y="3930171"/>
              <a:ext cx="61913"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3"/>
            <p:cNvSpPr>
              <a:spLocks noEditPoints="1"/>
            </p:cNvSpPr>
            <p:nvPr/>
          </p:nvSpPr>
          <p:spPr bwMode="auto">
            <a:xfrm>
              <a:off x="7749382" y="1690208"/>
              <a:ext cx="557213" cy="557213"/>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47"/>
            <p:cNvSpPr>
              <a:spLocks/>
            </p:cNvSpPr>
            <p:nvPr/>
          </p:nvSpPr>
          <p:spPr bwMode="auto">
            <a:xfrm>
              <a:off x="9870282" y="1728308"/>
              <a:ext cx="233363" cy="766763"/>
            </a:xfrm>
            <a:custGeom>
              <a:avLst/>
              <a:gdLst>
                <a:gd name="T0" fmla="*/ 92 w 92"/>
                <a:gd name="T1" fmla="*/ 0 h 303"/>
                <a:gd name="T2" fmla="*/ 92 w 92"/>
                <a:gd name="T3" fmla="*/ 303 h 303"/>
                <a:gd name="T4" fmla="*/ 73 w 92"/>
                <a:gd name="T5" fmla="*/ 303 h 303"/>
                <a:gd name="T6" fmla="*/ 73 w 92"/>
                <a:gd name="T7" fmla="*/ 30 h 303"/>
                <a:gd name="T8" fmla="*/ 40 w 92"/>
                <a:gd name="T9" fmla="*/ 54 h 303"/>
                <a:gd name="T10" fmla="*/ 0 w 92"/>
                <a:gd name="T11" fmla="*/ 71 h 303"/>
                <a:gd name="T12" fmla="*/ 0 w 92"/>
                <a:gd name="T13" fmla="*/ 54 h 303"/>
                <a:gd name="T14" fmla="*/ 24 w 92"/>
                <a:gd name="T15" fmla="*/ 44 h 303"/>
                <a:gd name="T16" fmla="*/ 46 w 92"/>
                <a:gd name="T17" fmla="*/ 32 h 303"/>
                <a:gd name="T18" fmla="*/ 66 w 92"/>
                <a:gd name="T19" fmla="*/ 17 h 303"/>
                <a:gd name="T20" fmla="*/ 85 w 92"/>
                <a:gd name="T21" fmla="*/ 0 h 303"/>
                <a:gd name="T22" fmla="*/ 92 w 92"/>
                <a:gd name="T2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303">
                  <a:moveTo>
                    <a:pt x="92" y="0"/>
                  </a:moveTo>
                  <a:cubicBezTo>
                    <a:pt x="92" y="303"/>
                    <a:pt x="92" y="303"/>
                    <a:pt x="92" y="303"/>
                  </a:cubicBezTo>
                  <a:cubicBezTo>
                    <a:pt x="73" y="303"/>
                    <a:pt x="73" y="303"/>
                    <a:pt x="73" y="303"/>
                  </a:cubicBezTo>
                  <a:cubicBezTo>
                    <a:pt x="73" y="30"/>
                    <a:pt x="73" y="30"/>
                    <a:pt x="73" y="30"/>
                  </a:cubicBezTo>
                  <a:cubicBezTo>
                    <a:pt x="63" y="39"/>
                    <a:pt x="52" y="47"/>
                    <a:pt x="40" y="54"/>
                  </a:cubicBezTo>
                  <a:cubicBezTo>
                    <a:pt x="28" y="60"/>
                    <a:pt x="15" y="66"/>
                    <a:pt x="0" y="71"/>
                  </a:cubicBezTo>
                  <a:cubicBezTo>
                    <a:pt x="0" y="54"/>
                    <a:pt x="0" y="54"/>
                    <a:pt x="0" y="54"/>
                  </a:cubicBezTo>
                  <a:cubicBezTo>
                    <a:pt x="9" y="51"/>
                    <a:pt x="17" y="48"/>
                    <a:pt x="24" y="44"/>
                  </a:cubicBezTo>
                  <a:cubicBezTo>
                    <a:pt x="32" y="40"/>
                    <a:pt x="39" y="36"/>
                    <a:pt x="46" y="32"/>
                  </a:cubicBezTo>
                  <a:cubicBezTo>
                    <a:pt x="53" y="28"/>
                    <a:pt x="59" y="23"/>
                    <a:pt x="66" y="17"/>
                  </a:cubicBezTo>
                  <a:cubicBezTo>
                    <a:pt x="72" y="12"/>
                    <a:pt x="79" y="6"/>
                    <a:pt x="85" y="0"/>
                  </a:cubicBez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49"/>
            <p:cNvSpPr>
              <a:spLocks/>
            </p:cNvSpPr>
            <p:nvPr/>
          </p:nvSpPr>
          <p:spPr bwMode="auto">
            <a:xfrm>
              <a:off x="9581357" y="1979133"/>
              <a:ext cx="207963" cy="287338"/>
            </a:xfrm>
            <a:custGeom>
              <a:avLst/>
              <a:gdLst>
                <a:gd name="T0" fmla="*/ 72 w 82"/>
                <a:gd name="T1" fmla="*/ 114 h 114"/>
                <a:gd name="T2" fmla="*/ 46 w 82"/>
                <a:gd name="T3" fmla="*/ 71 h 114"/>
                <a:gd name="T4" fmla="*/ 42 w 82"/>
                <a:gd name="T5" fmla="*/ 63 h 114"/>
                <a:gd name="T6" fmla="*/ 41 w 82"/>
                <a:gd name="T7" fmla="*/ 63 h 114"/>
                <a:gd name="T8" fmla="*/ 37 w 82"/>
                <a:gd name="T9" fmla="*/ 71 h 114"/>
                <a:gd name="T10" fmla="*/ 10 w 82"/>
                <a:gd name="T11" fmla="*/ 114 h 114"/>
                <a:gd name="T12" fmla="*/ 0 w 82"/>
                <a:gd name="T13" fmla="*/ 114 h 114"/>
                <a:gd name="T14" fmla="*/ 36 w 82"/>
                <a:gd name="T15" fmla="*/ 57 h 114"/>
                <a:gd name="T16" fmla="*/ 2 w 82"/>
                <a:gd name="T17" fmla="*/ 0 h 114"/>
                <a:gd name="T18" fmla="*/ 12 w 82"/>
                <a:gd name="T19" fmla="*/ 0 h 114"/>
                <a:gd name="T20" fmla="*/ 38 w 82"/>
                <a:gd name="T21" fmla="*/ 43 h 114"/>
                <a:gd name="T22" fmla="*/ 42 w 82"/>
                <a:gd name="T23" fmla="*/ 51 h 114"/>
                <a:gd name="T24" fmla="*/ 42 w 82"/>
                <a:gd name="T25" fmla="*/ 51 h 114"/>
                <a:gd name="T26" fmla="*/ 46 w 82"/>
                <a:gd name="T27" fmla="*/ 43 h 114"/>
                <a:gd name="T28" fmla="*/ 72 w 82"/>
                <a:gd name="T29" fmla="*/ 0 h 114"/>
                <a:gd name="T30" fmla="*/ 81 w 82"/>
                <a:gd name="T31" fmla="*/ 0 h 114"/>
                <a:gd name="T32" fmla="*/ 47 w 82"/>
                <a:gd name="T33" fmla="*/ 56 h 114"/>
                <a:gd name="T34" fmla="*/ 82 w 82"/>
                <a:gd name="T35" fmla="*/ 114 h 114"/>
                <a:gd name="T36" fmla="*/ 72 w 82"/>
                <a:gd name="T3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14">
                  <a:moveTo>
                    <a:pt x="72" y="114"/>
                  </a:moveTo>
                  <a:cubicBezTo>
                    <a:pt x="46" y="71"/>
                    <a:pt x="46" y="71"/>
                    <a:pt x="46" y="71"/>
                  </a:cubicBezTo>
                  <a:cubicBezTo>
                    <a:pt x="44" y="68"/>
                    <a:pt x="43" y="65"/>
                    <a:pt x="42" y="63"/>
                  </a:cubicBezTo>
                  <a:cubicBezTo>
                    <a:pt x="41" y="63"/>
                    <a:pt x="41" y="63"/>
                    <a:pt x="41" y="63"/>
                  </a:cubicBezTo>
                  <a:cubicBezTo>
                    <a:pt x="40" y="66"/>
                    <a:pt x="38" y="68"/>
                    <a:pt x="37" y="71"/>
                  </a:cubicBezTo>
                  <a:cubicBezTo>
                    <a:pt x="10" y="114"/>
                    <a:pt x="10" y="114"/>
                    <a:pt x="10" y="114"/>
                  </a:cubicBezTo>
                  <a:cubicBezTo>
                    <a:pt x="0" y="114"/>
                    <a:pt x="0" y="114"/>
                    <a:pt x="0" y="114"/>
                  </a:cubicBezTo>
                  <a:cubicBezTo>
                    <a:pt x="36" y="57"/>
                    <a:pt x="36" y="57"/>
                    <a:pt x="36" y="57"/>
                  </a:cubicBezTo>
                  <a:cubicBezTo>
                    <a:pt x="2" y="0"/>
                    <a:pt x="2" y="0"/>
                    <a:pt x="2" y="0"/>
                  </a:cubicBezTo>
                  <a:cubicBezTo>
                    <a:pt x="12" y="0"/>
                    <a:pt x="12" y="0"/>
                    <a:pt x="12" y="0"/>
                  </a:cubicBezTo>
                  <a:cubicBezTo>
                    <a:pt x="38" y="43"/>
                    <a:pt x="38" y="43"/>
                    <a:pt x="38" y="43"/>
                  </a:cubicBezTo>
                  <a:cubicBezTo>
                    <a:pt x="39" y="45"/>
                    <a:pt x="40" y="48"/>
                    <a:pt x="42" y="51"/>
                  </a:cubicBezTo>
                  <a:cubicBezTo>
                    <a:pt x="42" y="51"/>
                    <a:pt x="42" y="51"/>
                    <a:pt x="42" y="51"/>
                  </a:cubicBezTo>
                  <a:cubicBezTo>
                    <a:pt x="46" y="43"/>
                    <a:pt x="46" y="43"/>
                    <a:pt x="46" y="43"/>
                  </a:cubicBezTo>
                  <a:cubicBezTo>
                    <a:pt x="72" y="0"/>
                    <a:pt x="72" y="0"/>
                    <a:pt x="72" y="0"/>
                  </a:cubicBezTo>
                  <a:cubicBezTo>
                    <a:pt x="81" y="0"/>
                    <a:pt x="81" y="0"/>
                    <a:pt x="81" y="0"/>
                  </a:cubicBezTo>
                  <a:cubicBezTo>
                    <a:pt x="47" y="56"/>
                    <a:pt x="47" y="56"/>
                    <a:pt x="47" y="56"/>
                  </a:cubicBezTo>
                  <a:cubicBezTo>
                    <a:pt x="82" y="114"/>
                    <a:pt x="82" y="114"/>
                    <a:pt x="82" y="114"/>
                  </a:cubicBezTo>
                  <a:lnTo>
                    <a:pt x="72"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50"/>
            <p:cNvSpPr>
              <a:spLocks/>
            </p:cNvSpPr>
            <p:nvPr/>
          </p:nvSpPr>
          <p:spPr bwMode="auto">
            <a:xfrm>
              <a:off x="8301832" y="2109308"/>
              <a:ext cx="463550" cy="463550"/>
            </a:xfrm>
            <a:custGeom>
              <a:avLst/>
              <a:gdLst>
                <a:gd name="T0" fmla="*/ 217 w 292"/>
                <a:gd name="T1" fmla="*/ 91 h 292"/>
                <a:gd name="T2" fmla="*/ 15 w 292"/>
                <a:gd name="T3" fmla="*/ 292 h 292"/>
                <a:gd name="T4" fmla="*/ 0 w 292"/>
                <a:gd name="T5" fmla="*/ 278 h 292"/>
                <a:gd name="T6" fmla="*/ 201 w 292"/>
                <a:gd name="T7" fmla="*/ 77 h 292"/>
                <a:gd name="T8" fmla="*/ 141 w 292"/>
                <a:gd name="T9" fmla="*/ 15 h 292"/>
                <a:gd name="T10" fmla="*/ 153 w 292"/>
                <a:gd name="T11" fmla="*/ 0 h 292"/>
                <a:gd name="T12" fmla="*/ 292 w 292"/>
                <a:gd name="T13" fmla="*/ 139 h 292"/>
                <a:gd name="T14" fmla="*/ 278 w 292"/>
                <a:gd name="T15" fmla="*/ 154 h 292"/>
                <a:gd name="T16" fmla="*/ 217 w 292"/>
                <a:gd name="T17" fmla="*/ 9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2">
                  <a:moveTo>
                    <a:pt x="217" y="91"/>
                  </a:moveTo>
                  <a:lnTo>
                    <a:pt x="15" y="292"/>
                  </a:lnTo>
                  <a:lnTo>
                    <a:pt x="0" y="278"/>
                  </a:lnTo>
                  <a:lnTo>
                    <a:pt x="201" y="77"/>
                  </a:lnTo>
                  <a:lnTo>
                    <a:pt x="141" y="15"/>
                  </a:lnTo>
                  <a:lnTo>
                    <a:pt x="153" y="0"/>
                  </a:lnTo>
                  <a:lnTo>
                    <a:pt x="292" y="139"/>
                  </a:lnTo>
                  <a:lnTo>
                    <a:pt x="278" y="154"/>
                  </a:lnTo>
                  <a:lnTo>
                    <a:pt x="217"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51"/>
            <p:cNvSpPr>
              <a:spLocks noEditPoints="1"/>
            </p:cNvSpPr>
            <p:nvPr/>
          </p:nvSpPr>
          <p:spPr bwMode="auto">
            <a:xfrm>
              <a:off x="8398669" y="2431571"/>
              <a:ext cx="490538" cy="490538"/>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52"/>
            <p:cNvSpPr>
              <a:spLocks/>
            </p:cNvSpPr>
            <p:nvPr/>
          </p:nvSpPr>
          <p:spPr bwMode="auto">
            <a:xfrm>
              <a:off x="8786019" y="2699858"/>
              <a:ext cx="503238" cy="493713"/>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53"/>
            <p:cNvSpPr>
              <a:spLocks/>
            </p:cNvSpPr>
            <p:nvPr/>
          </p:nvSpPr>
          <p:spPr bwMode="auto">
            <a:xfrm>
              <a:off x="9049544" y="2990371"/>
              <a:ext cx="488950" cy="430213"/>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015837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Authoring ARM Templates</a:t>
            </a:r>
          </a:p>
        </p:txBody>
      </p:sp>
    </p:spTree>
    <p:extLst>
      <p:ext uri="{BB962C8B-B14F-4D97-AF65-F5344CB8AC3E}">
        <p14:creationId xmlns:p14="http://schemas.microsoft.com/office/powerpoint/2010/main" val="15647707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1984552" y="1777750"/>
            <a:ext cx="4193616" cy="35803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Text Placeholder 7"/>
          <p:cNvSpPr>
            <a:spLocks noGrp="1"/>
          </p:cNvSpPr>
          <p:nvPr>
            <p:ph type="body" sz="quarter" idx="10"/>
          </p:nvPr>
        </p:nvSpPr>
        <p:spPr>
          <a:xfrm>
            <a:off x="350836" y="1439862"/>
            <a:ext cx="6477001" cy="3545586"/>
          </a:xfrm>
        </p:spPr>
        <p:txBody>
          <a:bodyPr/>
          <a:lstStyle/>
          <a:p>
            <a:pPr>
              <a:lnSpc>
                <a:spcPct val="100000"/>
              </a:lnSpc>
            </a:pPr>
            <a:r>
              <a:rPr lang="en-US" sz="2800" dirty="0">
                <a:solidFill>
                  <a:srgbClr val="505050"/>
                </a:solidFill>
                <a:cs typeface="Segoe UI Light"/>
              </a:rPr>
              <a:t>A declarative, model-based specification of resources and their configuration, code, and extensions</a:t>
            </a:r>
          </a:p>
          <a:p>
            <a:pPr>
              <a:lnSpc>
                <a:spcPct val="100000"/>
              </a:lnSpc>
            </a:pPr>
            <a:r>
              <a:rPr lang="en-US" sz="2800" dirty="0">
                <a:solidFill>
                  <a:srgbClr val="505050"/>
                </a:solidFill>
                <a:cs typeface="Segoe UI Light"/>
              </a:rPr>
              <a:t>Idempotent </a:t>
            </a:r>
          </a:p>
          <a:p>
            <a:pPr>
              <a:lnSpc>
                <a:spcPct val="100000"/>
              </a:lnSpc>
            </a:pPr>
            <a:r>
              <a:rPr lang="en-US" sz="2800" dirty="0">
                <a:solidFill>
                  <a:srgbClr val="505050"/>
                </a:solidFill>
                <a:cs typeface="Segoe UI Light"/>
              </a:rPr>
              <a:t>Consistent deployment</a:t>
            </a:r>
          </a:p>
          <a:p>
            <a:pPr>
              <a:lnSpc>
                <a:spcPct val="100000"/>
              </a:lnSpc>
            </a:pPr>
            <a:r>
              <a:rPr lang="en-US" sz="2800" dirty="0">
                <a:solidFill>
                  <a:srgbClr val="505050"/>
                </a:solidFill>
                <a:cs typeface="Segoe UI Light"/>
              </a:rPr>
              <a:t>Source file, checked-in</a:t>
            </a:r>
          </a:p>
          <a:p>
            <a:pPr>
              <a:lnSpc>
                <a:spcPct val="100000"/>
              </a:lnSpc>
            </a:pPr>
            <a:r>
              <a:rPr lang="en-US" sz="2800" dirty="0">
                <a:solidFill>
                  <a:srgbClr val="505050"/>
                </a:solidFill>
                <a:cs typeface="Segoe UI Light"/>
              </a:rPr>
              <a:t>Parameterized input / output</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980237" y="680921"/>
            <a:ext cx="4646012" cy="5774057"/>
          </a:xfrm>
          <a:prstGeom prst="rect">
            <a:avLst/>
          </a:prstGeom>
        </p:spPr>
      </p:pic>
      <p:sp>
        <p:nvSpPr>
          <p:cNvPr id="10" name="Title 1">
            <a:extLst>
              <a:ext uri="{FF2B5EF4-FFF2-40B4-BE49-F238E27FC236}">
                <a16:creationId xmlns:a16="http://schemas.microsoft.com/office/drawing/2014/main" id="{DEEF04D5-4E89-411C-86DD-F9DDE2FAA3E7}"/>
              </a:ext>
            </a:extLst>
          </p:cNvPr>
          <p:cNvSpPr>
            <a:spLocks noGrp="1"/>
          </p:cNvSpPr>
          <p:nvPr>
            <p:ph type="title"/>
          </p:nvPr>
        </p:nvSpPr>
        <p:spPr>
          <a:xfrm>
            <a:off x="274638" y="295280"/>
            <a:ext cx="5181600" cy="801570"/>
          </a:xfrm>
        </p:spPr>
        <p:txBody>
          <a:bodyPr/>
          <a:lstStyle/>
          <a:p>
            <a:r>
              <a:rPr lang="en-US" sz="4800" dirty="0">
                <a:solidFill>
                  <a:srgbClr val="505050"/>
                </a:solidFill>
              </a:rPr>
              <a:t>ARM templates</a:t>
            </a:r>
          </a:p>
        </p:txBody>
      </p:sp>
    </p:spTree>
    <p:extLst>
      <p:ext uri="{BB962C8B-B14F-4D97-AF65-F5344CB8AC3E}">
        <p14:creationId xmlns:p14="http://schemas.microsoft.com/office/powerpoint/2010/main" val="160852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solidFill>
                  <a:srgbClr val="505050"/>
                </a:solidFill>
              </a:rPr>
              <a:t>Template format</a:t>
            </a:r>
            <a:br>
              <a:rPr lang="en-US" dirty="0">
                <a:solidFill>
                  <a:srgbClr val="505050"/>
                </a:solidFill>
              </a:rPr>
            </a:br>
            <a:r>
              <a:rPr lang="en-US" sz="2800" spc="0" dirty="0">
                <a:ln>
                  <a:noFill/>
                </a:ln>
                <a:latin typeface="Segoe UI Light"/>
                <a:cs typeface="+mn-cs"/>
              </a:rPr>
              <a:t>Simplest structure and elements</a:t>
            </a:r>
          </a:p>
        </p:txBody>
      </p:sp>
      <p:pic>
        <p:nvPicPr>
          <p:cNvPr id="5" name="Picture 4"/>
          <p:cNvPicPr>
            <a:picLocks noChangeAspect="1"/>
          </p:cNvPicPr>
          <p:nvPr/>
        </p:nvPicPr>
        <p:blipFill rotWithShape="1">
          <a:blip r:embed="rId3"/>
          <a:srcRect l="3836" t="8237" b="7337"/>
          <a:stretch/>
        </p:blipFill>
        <p:spPr>
          <a:xfrm>
            <a:off x="503238" y="1973262"/>
            <a:ext cx="9548393" cy="3124200"/>
          </a:xfrm>
          <a:prstGeom prst="rect">
            <a:avLst/>
          </a:prstGeom>
        </p:spPr>
      </p:pic>
    </p:spTree>
    <p:extLst>
      <p:ext uri="{BB962C8B-B14F-4D97-AF65-F5344CB8AC3E}">
        <p14:creationId xmlns:p14="http://schemas.microsoft.com/office/powerpoint/2010/main" val="404337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solidFill>
                  <a:srgbClr val="505050"/>
                </a:solidFill>
              </a:rPr>
              <a:t>Template format (continued)</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761426591"/>
              </p:ext>
            </p:extLst>
          </p:nvPr>
        </p:nvGraphicFramePr>
        <p:xfrm>
          <a:off x="503237" y="1592262"/>
          <a:ext cx="11235862" cy="4562713"/>
        </p:xfrm>
        <a:graphic>
          <a:graphicData uri="http://schemas.openxmlformats.org/drawingml/2006/table">
            <a:tbl>
              <a:tblPr firstRow="1" bandRow="1">
                <a:tableStyleId>{69012ECD-51FC-41F1-AA8D-1B2483CD663E}</a:tableStyleId>
              </a:tblPr>
              <a:tblGrid>
                <a:gridCol w="2173087">
                  <a:extLst>
                    <a:ext uri="{9D8B030D-6E8A-4147-A177-3AD203B41FA5}">
                      <a16:colId xmlns:a16="http://schemas.microsoft.com/office/drawing/2014/main" val="2123763620"/>
                    </a:ext>
                  </a:extLst>
                </a:gridCol>
                <a:gridCol w="1641290">
                  <a:extLst>
                    <a:ext uri="{9D8B030D-6E8A-4147-A177-3AD203B41FA5}">
                      <a16:colId xmlns:a16="http://schemas.microsoft.com/office/drawing/2014/main" val="4019823695"/>
                    </a:ext>
                  </a:extLst>
                </a:gridCol>
                <a:gridCol w="7421485">
                  <a:extLst>
                    <a:ext uri="{9D8B030D-6E8A-4147-A177-3AD203B41FA5}">
                      <a16:colId xmlns:a16="http://schemas.microsoft.com/office/drawing/2014/main" val="2279109355"/>
                    </a:ext>
                  </a:extLst>
                </a:gridCol>
              </a:tblGrid>
              <a:tr h="533400">
                <a:tc>
                  <a:txBody>
                    <a:bodyPr/>
                    <a:lstStyle/>
                    <a:p>
                      <a:pPr algn="l"/>
                      <a:r>
                        <a:rPr lang="en-US" b="1" dirty="0">
                          <a:latin typeface="Segoe UI Semilight" panose="020B0402040204020203" pitchFamily="34" charset="0"/>
                          <a:cs typeface="Segoe UI Semilight" panose="020B0402040204020203" pitchFamily="34" charset="0"/>
                        </a:rPr>
                        <a:t>Element name</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l"/>
                      <a:r>
                        <a:rPr lang="en-US" b="1" dirty="0">
                          <a:latin typeface="Segoe UI Semilight" panose="020B0402040204020203" pitchFamily="34" charset="0"/>
                          <a:cs typeface="Segoe UI Semilight" panose="020B0402040204020203" pitchFamily="34" charset="0"/>
                        </a:rPr>
                        <a:t>Required</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l"/>
                      <a:r>
                        <a:rPr lang="en-US" b="1" dirty="0">
                          <a:latin typeface="Segoe UI Semilight" panose="020B0402040204020203" pitchFamily="34" charset="0"/>
                          <a:cs typeface="Segoe UI Semilight" panose="020B0402040204020203" pitchFamily="34" charset="0"/>
                        </a:rPr>
                        <a:t>Description</a:t>
                      </a: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3788619777"/>
                  </a:ext>
                </a:extLst>
              </a:tr>
              <a:tr h="728662">
                <a:tc>
                  <a:txBody>
                    <a:bodyPr/>
                    <a:lstStyle/>
                    <a:p>
                      <a:pPr algn="l"/>
                      <a:r>
                        <a:rPr lang="en-US" sz="1400" b="1" dirty="0">
                          <a:latin typeface="+mn-lt"/>
                        </a:rPr>
                        <a:t>$schema</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Yes</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Location of the JSON schema file that describes the version for the template language. You should use the URL</a:t>
                      </a: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3107932"/>
                  </a:ext>
                </a:extLst>
              </a:tr>
              <a:tr h="920115">
                <a:tc>
                  <a:txBody>
                    <a:bodyPr/>
                    <a:lstStyle/>
                    <a:p>
                      <a:pPr algn="l"/>
                      <a:r>
                        <a:rPr lang="en-US" sz="1400" b="1" dirty="0" err="1">
                          <a:latin typeface="+mn-lt"/>
                        </a:rPr>
                        <a:t>contentVersion</a:t>
                      </a:r>
                      <a:endParaRPr lang="en-US" sz="1400" b="1" dirty="0">
                        <a:latin typeface="+mn-lt"/>
                      </a:endParaRP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Yes</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Version of the template. (i.e.1.0.0.0).</a:t>
                      </a:r>
                      <a:r>
                        <a:rPr lang="en-US" sz="1400" b="1" baseline="0" dirty="0">
                          <a:latin typeface="+mn-lt"/>
                        </a:rPr>
                        <a:t> Any value can be provided. When deploying resources using the template, this value ensures that the right template is being used</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7221245"/>
                  </a:ext>
                </a:extLst>
              </a:tr>
              <a:tr h="728662">
                <a:tc>
                  <a:txBody>
                    <a:bodyPr/>
                    <a:lstStyle/>
                    <a:p>
                      <a:pPr algn="l"/>
                      <a:r>
                        <a:rPr lang="en-US" sz="1400" b="1" dirty="0">
                          <a:latin typeface="+mn-lt"/>
                        </a:rPr>
                        <a:t>parameters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No</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Values</a:t>
                      </a:r>
                      <a:r>
                        <a:rPr lang="en-US" sz="1400" b="1" baseline="0" dirty="0">
                          <a:latin typeface="+mn-lt"/>
                        </a:rPr>
                        <a:t> that are provided when deployment is executed to customize resource deployment</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832475"/>
                  </a:ext>
                </a:extLst>
              </a:tr>
              <a:tr h="728662">
                <a:tc>
                  <a:txBody>
                    <a:bodyPr/>
                    <a:lstStyle/>
                    <a:p>
                      <a:pPr algn="l"/>
                      <a:r>
                        <a:rPr lang="en-US" sz="1400" b="1" dirty="0">
                          <a:latin typeface="+mn-lt"/>
                        </a:rPr>
                        <a:t>variables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No</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Values that</a:t>
                      </a:r>
                      <a:r>
                        <a:rPr lang="en-US" sz="1400" b="1" baseline="0" dirty="0">
                          <a:latin typeface="+mn-lt"/>
                        </a:rPr>
                        <a:t> are used as JSON fragments in the template to simplify template language expressions</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556820"/>
                  </a:ext>
                </a:extLst>
              </a:tr>
              <a:tr h="510064">
                <a:tc>
                  <a:txBody>
                    <a:bodyPr/>
                    <a:lstStyle/>
                    <a:p>
                      <a:pPr algn="l"/>
                      <a:r>
                        <a:rPr lang="en-US" sz="1400" b="1" dirty="0">
                          <a:latin typeface="+mn-lt"/>
                        </a:rPr>
                        <a:t>resources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Yes</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Resource</a:t>
                      </a:r>
                      <a:r>
                        <a:rPr lang="en-US" sz="1400" b="1" baseline="0" dirty="0">
                          <a:latin typeface="+mn-lt"/>
                        </a:rPr>
                        <a:t> types that are deployed or updated in a resource group</a:t>
                      </a:r>
                      <a:endParaRPr lang="en-US" sz="1400" b="1" dirty="0">
                        <a:latin typeface="+mn-lt"/>
                      </a:endParaRP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571075"/>
                  </a:ext>
                </a:extLst>
              </a:tr>
              <a:tr h="413148">
                <a:tc>
                  <a:txBody>
                    <a:bodyPr/>
                    <a:lstStyle/>
                    <a:p>
                      <a:pPr algn="l"/>
                      <a:r>
                        <a:rPr lang="en-US" sz="1400" b="1" dirty="0">
                          <a:latin typeface="+mn-lt"/>
                        </a:rPr>
                        <a:t>outputs</a:t>
                      </a:r>
                    </a:p>
                  </a:txBody>
                  <a:tcPr anchor="ctr">
                    <a:lnL w="12700" cap="flat" cmpd="sng" algn="ctr">
                      <a:solidFill>
                        <a:srgbClr val="0078D7"/>
                      </a:solidFill>
                      <a:prstDash val="solid"/>
                      <a:round/>
                      <a:headEnd type="none" w="med" len="med"/>
                      <a:tailEnd type="none" w="med" len="med"/>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No</a:t>
                      </a:r>
                    </a:p>
                  </a:txBody>
                  <a:tcPr anchor="ctr">
                    <a:lnL>
                      <a:noFill/>
                    </a:lnL>
                    <a:lnR>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atin typeface="+mn-lt"/>
                        </a:rPr>
                        <a:t>Values that are returned after deployment</a:t>
                      </a:r>
                    </a:p>
                  </a:txBody>
                  <a:tcPr anchor="ctr">
                    <a:lnL>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1238400"/>
                  </a:ext>
                </a:extLst>
              </a:tr>
            </a:tbl>
          </a:graphicData>
        </a:graphic>
      </p:graphicFrame>
    </p:spTree>
    <p:extLst>
      <p:ext uri="{BB962C8B-B14F-4D97-AF65-F5344CB8AC3E}">
        <p14:creationId xmlns:p14="http://schemas.microsoft.com/office/powerpoint/2010/main" val="106092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452801"/>
            <a:ext cx="9889875" cy="4545860"/>
          </a:xfrm>
        </p:spPr>
        <p:txBody>
          <a:bodyPr/>
          <a:lstStyle/>
          <a:p>
            <a:r>
              <a:rPr lang="en-US" sz="2800" dirty="0">
                <a:solidFill>
                  <a:srgbClr val="0078D7"/>
                </a:solidFill>
              </a:rPr>
              <a:t>The syntax of the template is JSON.</a:t>
            </a:r>
          </a:p>
          <a:p>
            <a:endParaRPr lang="en-US" sz="2800" dirty="0">
              <a:solidFill>
                <a:srgbClr val="505050"/>
              </a:solidFill>
            </a:endParaRPr>
          </a:p>
          <a:p>
            <a:r>
              <a:rPr lang="en-US" sz="2800" dirty="0">
                <a:solidFill>
                  <a:srgbClr val="0078D7"/>
                </a:solidFill>
              </a:rPr>
              <a:t>Expressions:</a:t>
            </a:r>
          </a:p>
          <a:p>
            <a:pPr marL="285750" indent="-285750">
              <a:spcBef>
                <a:spcPts val="600"/>
              </a:spcBef>
              <a:buFont typeface="Arial" panose="020B0604020202020204" pitchFamily="34" charset="0"/>
              <a:buChar char="•"/>
            </a:pPr>
            <a:r>
              <a:rPr lang="en-US" sz="1800" dirty="0">
                <a:solidFill>
                  <a:srgbClr val="505050"/>
                </a:solidFill>
                <a:cs typeface="Segoe UI Light"/>
              </a:rPr>
              <a:t>Are enclosed with brackets ([ and ])</a:t>
            </a:r>
          </a:p>
          <a:p>
            <a:pPr marL="285750" indent="-285750">
              <a:spcBef>
                <a:spcPts val="1600"/>
              </a:spcBef>
              <a:buFont typeface="Arial" panose="020B0604020202020204" pitchFamily="34" charset="0"/>
              <a:buChar char="•"/>
            </a:pPr>
            <a:r>
              <a:rPr lang="en-US" sz="1800" dirty="0">
                <a:solidFill>
                  <a:srgbClr val="505050"/>
                </a:solidFill>
                <a:cs typeface="Segoe UI Light"/>
              </a:rPr>
              <a:t>Are evaluated when the template is deployed</a:t>
            </a:r>
          </a:p>
          <a:p>
            <a:pPr marL="285750" indent="-285750">
              <a:spcBef>
                <a:spcPts val="1600"/>
              </a:spcBef>
              <a:buFont typeface="Arial" panose="020B0604020202020204" pitchFamily="34" charset="0"/>
              <a:buChar char="•"/>
            </a:pPr>
            <a:r>
              <a:rPr lang="en-US" sz="1800" dirty="0">
                <a:solidFill>
                  <a:srgbClr val="505050"/>
                </a:solidFill>
                <a:cs typeface="Segoe UI Light"/>
              </a:rPr>
              <a:t>Can appear anywhere in a JSON string value</a:t>
            </a:r>
          </a:p>
          <a:p>
            <a:pPr marL="285750" indent="-285750">
              <a:spcBef>
                <a:spcPts val="1600"/>
              </a:spcBef>
              <a:buFont typeface="Arial" panose="020B0604020202020204" pitchFamily="34" charset="0"/>
              <a:buChar char="•"/>
            </a:pPr>
            <a:r>
              <a:rPr lang="en-US" sz="1800" dirty="0">
                <a:solidFill>
                  <a:srgbClr val="505050"/>
                </a:solidFill>
                <a:cs typeface="Segoe UI Light"/>
              </a:rPr>
              <a:t>Always return another JSON value</a:t>
            </a:r>
          </a:p>
          <a:p>
            <a:endParaRPr lang="en-US" sz="2800" dirty="0">
              <a:solidFill>
                <a:srgbClr val="505050"/>
              </a:solidFill>
            </a:endParaRPr>
          </a:p>
          <a:p>
            <a:r>
              <a:rPr lang="en-US" sz="2800" b="1" dirty="0">
                <a:solidFill>
                  <a:srgbClr val="0078D7"/>
                </a:solidFill>
                <a:latin typeface="+mn-lt"/>
              </a:rPr>
              <a:t>Note: If you need to use a literal string that starts with a bracket [, you must use two brackets [[.</a:t>
            </a:r>
          </a:p>
        </p:txBody>
      </p:sp>
      <p:sp>
        <p:nvSpPr>
          <p:cNvPr id="3" name="Title 2"/>
          <p:cNvSpPr>
            <a:spLocks noGrp="1"/>
          </p:cNvSpPr>
          <p:nvPr>
            <p:ph type="title"/>
          </p:nvPr>
        </p:nvSpPr>
        <p:spPr>
          <a:xfrm>
            <a:off x="274639" y="295274"/>
            <a:ext cx="11889564" cy="917575"/>
          </a:xfrm>
        </p:spPr>
        <p:txBody>
          <a:bodyPr/>
          <a:lstStyle/>
          <a:p>
            <a:r>
              <a:rPr lang="en-US" dirty="0">
                <a:solidFill>
                  <a:srgbClr val="505050"/>
                </a:solidFill>
              </a:rPr>
              <a:t>Basic overview</a:t>
            </a:r>
          </a:p>
        </p:txBody>
      </p:sp>
    </p:spTree>
    <p:extLst>
      <p:ext uri="{BB962C8B-B14F-4D97-AF65-F5344CB8AC3E}">
        <p14:creationId xmlns:p14="http://schemas.microsoft.com/office/powerpoint/2010/main" val="32321682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Parameters</a:t>
            </a:r>
            <a:r>
              <a:rPr lang="en-US" dirty="0"/>
              <a:t>	</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350837" y="1467570"/>
            <a:ext cx="7696200" cy="157249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Parameters section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Specify which values you can input when deploying the resources</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Enable you to </a:t>
            </a:r>
            <a:r>
              <a:rPr kumimoji="0" lang="en-US" sz="1800" b="1"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customize the deployment</a:t>
            </a: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 by providing values that are tailored for a particular environment (such as dev, test, and production)</a:t>
            </a:r>
          </a:p>
        </p:txBody>
      </p:sp>
      <p:pic>
        <p:nvPicPr>
          <p:cNvPr id="6" name="Picture 5"/>
          <p:cNvPicPr>
            <a:picLocks noChangeAspect="1"/>
          </p:cNvPicPr>
          <p:nvPr/>
        </p:nvPicPr>
        <p:blipFill rotWithShape="1">
          <a:blip r:embed="rId3"/>
          <a:srcRect l="2308" t="5498" b="6532"/>
          <a:stretch/>
        </p:blipFill>
        <p:spPr>
          <a:xfrm>
            <a:off x="449000" y="4583502"/>
            <a:ext cx="6759837" cy="1942317"/>
          </a:xfrm>
          <a:prstGeom prst="rect">
            <a:avLst/>
          </a:prstGeom>
        </p:spPr>
      </p:pic>
      <p:sp>
        <p:nvSpPr>
          <p:cNvPr id="7" name="Text Placeholder 5">
            <a:extLst>
              <a:ext uri="{FF2B5EF4-FFF2-40B4-BE49-F238E27FC236}">
                <a16:creationId xmlns:a16="http://schemas.microsoft.com/office/drawing/2014/main" id="{A798522C-383B-4C68-A558-A94BB7BA043D}"/>
              </a:ext>
            </a:extLst>
          </p:cNvPr>
          <p:cNvSpPr txBox="1">
            <a:spLocks/>
          </p:cNvSpPr>
          <p:nvPr/>
        </p:nvSpPr>
        <p:spPr>
          <a:xfrm>
            <a:off x="350837" y="3040061"/>
            <a:ext cx="11737166" cy="942109"/>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rgbClr val="0078D7"/>
                </a:solidFill>
                <a:effectLst/>
                <a:uLnTx/>
                <a:uFillTx/>
                <a:latin typeface="+mn-lt"/>
                <a:ea typeface="+mn-ea"/>
                <a:cs typeface="+mn-cs"/>
              </a:rPr>
              <a:t>Note: </a:t>
            </a:r>
            <a:r>
              <a:rPr kumimoji="0" lang="en-US" sz="2800" b="0" i="0" u="none" strike="noStrike" kern="1200" cap="none" spc="0" normalizeH="0" baseline="0" noProof="0" dirty="0">
                <a:ln>
                  <a:noFill/>
                </a:ln>
                <a:solidFill>
                  <a:srgbClr val="0078D7"/>
                </a:solidFill>
                <a:effectLst/>
                <a:uLnTx/>
                <a:uFillTx/>
                <a:latin typeface="+mn-lt"/>
                <a:ea typeface="+mn-ea"/>
                <a:cs typeface="+mn-cs"/>
              </a:rPr>
              <a:t>Parameters are optional. However, without parameters, your template would always deploy the same resources with the same names, locations, and properties.</a:t>
            </a:r>
            <a:endParaRPr kumimoji="0" lang="en-US" sz="2800" b="1" i="0" u="none" strike="noStrike" kern="1200" cap="none" spc="0" normalizeH="0" baseline="0" noProof="0" dirty="0">
              <a:ln>
                <a:noFill/>
              </a:ln>
              <a:solidFill>
                <a:srgbClr val="0078D7"/>
              </a:solidFill>
              <a:effectLst/>
              <a:uLnTx/>
              <a:uFillTx/>
              <a:latin typeface="+mn-lt"/>
              <a:ea typeface="+mn-ea"/>
              <a:cs typeface="+mn-cs"/>
            </a:endParaRPr>
          </a:p>
        </p:txBody>
      </p:sp>
    </p:spTree>
    <p:extLst>
      <p:ext uri="{BB962C8B-B14F-4D97-AF65-F5344CB8AC3E}">
        <p14:creationId xmlns:p14="http://schemas.microsoft.com/office/powerpoint/2010/main" val="415753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5310117" cy="4659737"/>
          </a:xfrm>
        </p:spPr>
        <p:txBody>
          <a:bodyPr/>
          <a:lstStyle/>
          <a:p>
            <a:r>
              <a:rPr lang="en-US" sz="2400" dirty="0"/>
              <a:t>Overview</a:t>
            </a:r>
          </a:p>
          <a:p>
            <a:endParaRPr lang="en-US" sz="2000" dirty="0">
              <a:solidFill>
                <a:schemeClr val="tx1"/>
              </a:solidFill>
              <a:latin typeface="Segoe UI Light" pitchFamily="34" charset="0"/>
            </a:endParaRPr>
          </a:p>
          <a:p>
            <a:r>
              <a:rPr lang="en-US" sz="2400" dirty="0"/>
              <a:t>ARM concepts</a:t>
            </a:r>
          </a:p>
          <a:p>
            <a:pPr lvl="1" fontAlgn="ctr"/>
            <a:r>
              <a:rPr lang="en-US" dirty="0">
                <a:solidFill>
                  <a:srgbClr val="505050"/>
                </a:solidFill>
                <a:latin typeface="Segoe UI Light" pitchFamily="34" charset="0"/>
              </a:rPr>
              <a:t>ARM API, Resource Groups, Resource Tags</a:t>
            </a:r>
          </a:p>
          <a:p>
            <a:pPr lvl="1" fontAlgn="ctr"/>
            <a:endParaRPr lang="en-US" dirty="0">
              <a:solidFill>
                <a:schemeClr val="tx1"/>
              </a:solidFill>
              <a:latin typeface="Segoe UI Light" pitchFamily="34" charset="0"/>
            </a:endParaRPr>
          </a:p>
          <a:p>
            <a:r>
              <a:rPr lang="en-US" sz="2400" dirty="0"/>
              <a:t>Authoring ARM Templates</a:t>
            </a:r>
          </a:p>
          <a:p>
            <a:pPr lvl="1" fontAlgn="ctr"/>
            <a:r>
              <a:rPr lang="en-US" dirty="0">
                <a:solidFill>
                  <a:srgbClr val="505050"/>
                </a:solidFill>
                <a:latin typeface="Segoe UI Light" pitchFamily="34" charset="0"/>
              </a:rPr>
              <a:t>Template format, syntax, and parameters</a:t>
            </a:r>
          </a:p>
          <a:p>
            <a:pPr lvl="1" fontAlgn="ctr"/>
            <a:endParaRPr lang="en-US" dirty="0">
              <a:solidFill>
                <a:schemeClr val="tx1"/>
              </a:solidFill>
              <a:latin typeface="Segoe UI Light" pitchFamily="34" charset="0"/>
            </a:endParaRPr>
          </a:p>
          <a:p>
            <a:r>
              <a:rPr lang="en-US" sz="2400" dirty="0"/>
              <a:t>Setting up your environment</a:t>
            </a:r>
          </a:p>
          <a:p>
            <a:pPr lvl="1" fontAlgn="ctr"/>
            <a:r>
              <a:rPr lang="en-US" dirty="0">
                <a:solidFill>
                  <a:srgbClr val="505050"/>
                </a:solidFill>
                <a:latin typeface="Segoe UI Light" pitchFamily="34" charset="0"/>
              </a:rPr>
              <a:t>Use tools such as Visual Studio and PowerShell to create and deploy templates</a:t>
            </a:r>
            <a:endParaRPr lang="en-US" dirty="0">
              <a:solidFill>
                <a:srgbClr val="505050"/>
              </a:solidFill>
            </a:endParaRPr>
          </a:p>
          <a:p>
            <a:pPr lvl="1"/>
            <a:br>
              <a:rPr lang="en-US" dirty="0"/>
            </a:br>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Parameters (continued)</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27037" y="1464851"/>
            <a:ext cx="6705600" cy="4566969"/>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Used throughout the template to set values for the deployed resources</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Only parameters that are declared in the parameters section can be used in other sections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You cannot use a parameter value to construct another parameter value within the parameters section</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Construct new values in the variables section of the template</a:t>
            </a:r>
          </a:p>
        </p:txBody>
      </p:sp>
      <p:pic>
        <p:nvPicPr>
          <p:cNvPr id="2" name="Picture 1"/>
          <p:cNvPicPr>
            <a:picLocks noChangeAspect="1"/>
          </p:cNvPicPr>
          <p:nvPr/>
        </p:nvPicPr>
        <p:blipFill rotWithShape="1">
          <a:blip r:embed="rId3"/>
          <a:srcRect l="4305" t="1391" r="5312" b="4122"/>
          <a:stretch/>
        </p:blipFill>
        <p:spPr>
          <a:xfrm>
            <a:off x="8047037" y="910792"/>
            <a:ext cx="3505200" cy="5675086"/>
          </a:xfrm>
          <a:prstGeom prst="rect">
            <a:avLst/>
          </a:prstGeom>
        </p:spPr>
      </p:pic>
    </p:spTree>
    <p:extLst>
      <p:ext uri="{BB962C8B-B14F-4D97-AF65-F5344CB8AC3E}">
        <p14:creationId xmlns:p14="http://schemas.microsoft.com/office/powerpoint/2010/main" val="9535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Variables</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27037" y="1467570"/>
            <a:ext cx="9525000" cy="271549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Variables section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Construct values that can be used throughout your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Typically based on values provided from the parameters</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Defining variables is optional but can simplify your template by reducing complex expressions</a:t>
            </a:r>
          </a:p>
        </p:txBody>
      </p:sp>
      <p:grpSp>
        <p:nvGrpSpPr>
          <p:cNvPr id="6" name="Group 5"/>
          <p:cNvGrpSpPr/>
          <p:nvPr/>
        </p:nvGrpSpPr>
        <p:grpSpPr>
          <a:xfrm>
            <a:off x="569899" y="4183062"/>
            <a:ext cx="6410336" cy="2456034"/>
            <a:chOff x="578644" y="3421061"/>
            <a:chExt cx="7756507" cy="2971801"/>
          </a:xfrm>
        </p:grpSpPr>
        <p:pic>
          <p:nvPicPr>
            <p:cNvPr id="2" name="Picture 1"/>
            <p:cNvPicPr>
              <a:picLocks noChangeAspect="1"/>
            </p:cNvPicPr>
            <p:nvPr/>
          </p:nvPicPr>
          <p:blipFill rotWithShape="1">
            <a:blip r:embed="rId3"/>
            <a:srcRect l="1586" t="5017" b="4446"/>
            <a:stretch/>
          </p:blipFill>
          <p:spPr>
            <a:xfrm>
              <a:off x="578644" y="3421061"/>
              <a:ext cx="7756507" cy="2971801"/>
            </a:xfrm>
            <a:prstGeom prst="rect">
              <a:avLst/>
            </a:prstGeom>
          </p:spPr>
        </p:pic>
        <p:sp>
          <p:nvSpPr>
            <p:cNvPr id="5" name="Rectangle 4"/>
            <p:cNvSpPr/>
            <p:nvPr/>
          </p:nvSpPr>
          <p:spPr bwMode="auto">
            <a:xfrm>
              <a:off x="7284244" y="3497262"/>
              <a:ext cx="1050907" cy="457200"/>
            </a:xfrm>
            <a:prstGeom prst="rect">
              <a:avLst/>
            </a:prstGeom>
            <a:solidFill>
              <a:srgbClr val="EEEEEE"/>
            </a:solidFill>
            <a:ln>
              <a:solidFill>
                <a:srgbClr val="EEEE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4759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02220" y="1547189"/>
            <a:ext cx="6063641" cy="4502728"/>
            <a:chOff x="4922044" y="1363661"/>
            <a:chExt cx="6670005" cy="4953001"/>
          </a:xfrm>
        </p:grpSpPr>
        <p:pic>
          <p:nvPicPr>
            <p:cNvPr id="4" name="Picture 3"/>
            <p:cNvPicPr>
              <a:picLocks noChangeAspect="1"/>
            </p:cNvPicPr>
            <p:nvPr/>
          </p:nvPicPr>
          <p:blipFill rotWithShape="1">
            <a:blip r:embed="rId3"/>
            <a:srcRect l="1648" t="2886" b="2336"/>
            <a:stretch/>
          </p:blipFill>
          <p:spPr>
            <a:xfrm>
              <a:off x="4922044" y="1363661"/>
              <a:ext cx="6670005" cy="4953001"/>
            </a:xfrm>
            <a:prstGeom prst="rect">
              <a:avLst/>
            </a:prstGeom>
          </p:spPr>
        </p:pic>
        <p:sp>
          <p:nvSpPr>
            <p:cNvPr id="7" name="Rectangle 6"/>
            <p:cNvSpPr/>
            <p:nvPr/>
          </p:nvSpPr>
          <p:spPr bwMode="auto">
            <a:xfrm>
              <a:off x="10538672" y="1363662"/>
              <a:ext cx="1050907" cy="457200"/>
            </a:xfrm>
            <a:prstGeom prst="rect">
              <a:avLst/>
            </a:prstGeom>
            <a:solidFill>
              <a:srgbClr val="EEEEEE"/>
            </a:solidFill>
            <a:ln>
              <a:solidFill>
                <a:srgbClr val="EEEE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itle 1"/>
          <p:cNvSpPr>
            <a:spLocks noGrp="1"/>
          </p:cNvSpPr>
          <p:nvPr>
            <p:ph type="title"/>
          </p:nvPr>
        </p:nvSpPr>
        <p:spPr>
          <a:xfrm>
            <a:off x="274639" y="295274"/>
            <a:ext cx="11889564" cy="917575"/>
          </a:xfrm>
        </p:spPr>
        <p:txBody>
          <a:bodyPr/>
          <a:lstStyle/>
          <a:p>
            <a:r>
              <a:rPr lang="en-US" dirty="0">
                <a:solidFill>
                  <a:srgbClr val="505050"/>
                </a:solidFill>
              </a:rPr>
              <a:t>Variables (continued)</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rot="16200000">
            <a:off x="4363564" y="4414895"/>
            <a:ext cx="2209800" cy="119710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Variables section</a:t>
            </a:r>
            <a:endParaRPr kumimoji="0" lang="en-US" sz="2000" b="1"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6" name="Text Placeholder 5"/>
          <p:cNvSpPr txBox="1">
            <a:spLocks/>
          </p:cNvSpPr>
          <p:nvPr/>
        </p:nvSpPr>
        <p:spPr>
          <a:xfrm>
            <a:off x="503237" y="1439862"/>
            <a:ext cx="4114800" cy="4918410"/>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0078D7"/>
                </a:solidFill>
                <a:effectLst/>
                <a:uLnTx/>
                <a:uFillTx/>
                <a:latin typeface="Segoe UI Light"/>
                <a:ea typeface="+mn-ea"/>
                <a:cs typeface="+mn-cs"/>
              </a:rPr>
              <a:t>Example: </a:t>
            </a:r>
            <a:br>
              <a:rPr kumimoji="0" lang="en-US" sz="2800" i="0" u="none" strike="noStrike" kern="1200" cap="none" spc="0" normalizeH="0" baseline="0" noProof="0" dirty="0">
                <a:ln>
                  <a:noFill/>
                </a:ln>
                <a:solidFill>
                  <a:srgbClr val="0078D7"/>
                </a:solidFill>
                <a:effectLst/>
                <a:uLnTx/>
                <a:uFillTx/>
                <a:latin typeface="Segoe UI Light"/>
                <a:ea typeface="+mn-ea"/>
                <a:cs typeface="+mn-cs"/>
              </a:rPr>
            </a:br>
            <a:r>
              <a:rPr kumimoji="0" lang="en-US" sz="1800" i="0" u="none" strike="noStrike" kern="1200" cap="none" spc="0" normalizeH="0" baseline="0" noProof="0" dirty="0">
                <a:ln>
                  <a:noFill/>
                </a:ln>
                <a:solidFill>
                  <a:srgbClr val="353535"/>
                </a:solidFill>
                <a:effectLst/>
                <a:uLnTx/>
                <a:uFillTx/>
                <a:latin typeface="Segoe UI Light"/>
                <a:ea typeface="+mn-ea"/>
                <a:cs typeface="+mn-cs"/>
              </a:rPr>
              <a:t>Variables to create an IaaS Machine</a:t>
            </a:r>
            <a:endParaRPr kumimoji="0" lang="en-US" sz="2800" i="0" u="none" strike="noStrike" kern="120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5962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Resources</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386011" y="1453845"/>
            <a:ext cx="12004426" cy="118186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a:solidFill>
                  <a:srgbClr val="505050"/>
                </a:solidFill>
                <a:cs typeface="Segoe UI Light"/>
              </a:rPr>
              <a:t>Resources </a:t>
            </a:r>
            <a:r>
              <a:rPr lang="en-US" sz="2800" dirty="0">
                <a:solidFill>
                  <a:srgbClr val="505050"/>
                </a:solidFill>
                <a:cs typeface="Segoe UI Light"/>
              </a:rPr>
              <a:t>section of the template</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Define the resources are deployed or updated</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lang="en-US" sz="2800" dirty="0">
                <a:solidFill>
                  <a:srgbClr val="505050"/>
                </a:solidFill>
                <a:cs typeface="Segoe UI Light"/>
              </a:rPr>
              <a:t>Requires understanding of resource types to provide correct values</a:t>
            </a:r>
          </a:p>
        </p:txBody>
      </p:sp>
      <p:grpSp>
        <p:nvGrpSpPr>
          <p:cNvPr id="6" name="Group 5"/>
          <p:cNvGrpSpPr/>
          <p:nvPr/>
        </p:nvGrpSpPr>
        <p:grpSpPr>
          <a:xfrm>
            <a:off x="690809" y="3344862"/>
            <a:ext cx="6248400" cy="3124200"/>
            <a:chOff x="315270" y="3268662"/>
            <a:chExt cx="6248400" cy="3124200"/>
          </a:xfrm>
        </p:grpSpPr>
        <p:pic>
          <p:nvPicPr>
            <p:cNvPr id="4" name="Picture 3"/>
            <p:cNvPicPr>
              <a:picLocks noChangeAspect="1"/>
            </p:cNvPicPr>
            <p:nvPr/>
          </p:nvPicPr>
          <p:blipFill rotWithShape="1">
            <a:blip r:embed="rId3"/>
            <a:srcRect l="1205" t="2493" b="1649"/>
            <a:stretch/>
          </p:blipFill>
          <p:spPr>
            <a:xfrm>
              <a:off x="315270" y="3268662"/>
              <a:ext cx="6248400" cy="3124200"/>
            </a:xfrm>
            <a:prstGeom prst="rect">
              <a:avLst/>
            </a:prstGeom>
          </p:spPr>
        </p:pic>
        <p:sp>
          <p:nvSpPr>
            <p:cNvPr id="2" name="Rectangle 1"/>
            <p:cNvSpPr/>
            <p:nvPr/>
          </p:nvSpPr>
          <p:spPr bwMode="auto">
            <a:xfrm>
              <a:off x="2026444" y="5402262"/>
              <a:ext cx="457200" cy="3048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1874044" y="5323829"/>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B47070"/>
                  </a:solidFill>
                  <a:effectLst/>
                  <a:uLnTx/>
                  <a:uFillTx/>
                  <a:latin typeface="Consolas" panose="020B0609020204030204" pitchFamily="49" charset="0"/>
                  <a:ea typeface="+mn-ea"/>
                  <a:cs typeface="+mn-cs"/>
                </a:rPr>
                <a:t>Size</a:t>
              </a:r>
            </a:p>
          </p:txBody>
        </p:sp>
      </p:grpSp>
    </p:spTree>
    <p:extLst>
      <p:ext uri="{BB962C8B-B14F-4D97-AF65-F5344CB8AC3E}">
        <p14:creationId xmlns:p14="http://schemas.microsoft.com/office/powerpoint/2010/main" val="18734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Resources (continued)</a:t>
            </a:r>
          </a:p>
        </p:txBody>
      </p:sp>
      <p:sp>
        <p:nvSpPr>
          <p:cNvPr id="10" name="Text Placeholder 5"/>
          <p:cNvSpPr txBox="1">
            <a:spLocks/>
          </p:cNvSpPr>
          <p:nvPr/>
        </p:nvSpPr>
        <p:spPr>
          <a:xfrm>
            <a:off x="427037" y="1432968"/>
            <a:ext cx="5634580" cy="152473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ea typeface="+mn-ea"/>
                <a:cs typeface="+mn-cs"/>
              </a:rPr>
              <a:t>Structure</a:t>
            </a:r>
            <a:endParaRPr kumimoji="0" lang="en-US" sz="3200" b="0" i="0" u="none" strike="noStrike" kern="1200" cap="none" spc="0" normalizeH="0" baseline="0" noProof="0" dirty="0">
              <a:ln>
                <a:noFill/>
              </a:ln>
              <a:solidFill>
                <a:srgbClr val="0078D7"/>
              </a:solidFill>
              <a:effectLst/>
              <a:uLnTx/>
              <a:uFillTx/>
              <a:ea typeface="+mn-ea"/>
              <a:cs typeface="+mn-cs"/>
            </a:endParaRP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ea typeface="+mn-ea"/>
                <a:cs typeface="+mn-cs"/>
              </a:rPr>
              <a:t>Contains an array of the resources to deploy</a:t>
            </a:r>
          </a:p>
          <a:p>
            <a:pPr marL="257141" marR="0" lvl="0" indent="-257141" algn="l" defTabSz="699463"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ea typeface="+mn-ea"/>
                <a:cs typeface="+mn-cs"/>
              </a:rPr>
              <a:t>Can also define an array of child resources for that resources</a:t>
            </a:r>
          </a:p>
        </p:txBody>
      </p:sp>
      <p:pic>
        <p:nvPicPr>
          <p:cNvPr id="2" name="Picture 1"/>
          <p:cNvPicPr>
            <a:picLocks noChangeAspect="1"/>
          </p:cNvPicPr>
          <p:nvPr/>
        </p:nvPicPr>
        <p:blipFill>
          <a:blip r:embed="rId3"/>
          <a:stretch>
            <a:fillRect/>
          </a:stretch>
        </p:blipFill>
        <p:spPr>
          <a:xfrm>
            <a:off x="7285038" y="449262"/>
            <a:ext cx="4457505" cy="6245900"/>
          </a:xfrm>
          <a:prstGeom prst="rect">
            <a:avLst/>
          </a:prstGeom>
        </p:spPr>
      </p:pic>
      <p:sp>
        <p:nvSpPr>
          <p:cNvPr id="6" name="Text Placeholder 5">
            <a:extLst>
              <a:ext uri="{FF2B5EF4-FFF2-40B4-BE49-F238E27FC236}">
                <a16:creationId xmlns:a16="http://schemas.microsoft.com/office/drawing/2014/main" id="{E19C764B-01F3-4597-8742-68AE04E9E987}"/>
              </a:ext>
            </a:extLst>
          </p:cNvPr>
          <p:cNvSpPr txBox="1">
            <a:spLocks/>
          </p:cNvSpPr>
          <p:nvPr/>
        </p:nvSpPr>
        <p:spPr>
          <a:xfrm>
            <a:off x="4618037" y="5859462"/>
            <a:ext cx="2525353" cy="152473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ea typeface="+mn-ea"/>
                <a:cs typeface="+mn-cs"/>
              </a:rPr>
              <a:t>Example of the </a:t>
            </a:r>
            <a:r>
              <a:rPr kumimoji="0" lang="en-US" sz="2000" i="0" u="none" strike="noStrike" kern="1200" cap="none" spc="0" normalizeH="0" baseline="0" noProof="0" dirty="0">
                <a:ln>
                  <a:noFill/>
                </a:ln>
                <a:solidFill>
                  <a:srgbClr val="0078D7"/>
                </a:solidFill>
                <a:effectLst/>
                <a:uLnTx/>
                <a:uFillTx/>
                <a:latin typeface="+mn-lt"/>
                <a:ea typeface="+mn-ea"/>
                <a:cs typeface="+mn-cs"/>
              </a:rPr>
              <a:t>resources</a:t>
            </a:r>
            <a:r>
              <a:rPr kumimoji="0" lang="en-US" sz="2000" b="0" i="0" u="none" strike="noStrike" kern="1200" cap="none" spc="0" normalizeH="0" baseline="0" noProof="0" dirty="0">
                <a:ln>
                  <a:noFill/>
                </a:ln>
                <a:solidFill>
                  <a:srgbClr val="0078D7"/>
                </a:solidFill>
                <a:effectLst/>
                <a:uLnTx/>
                <a:uFillTx/>
                <a:ea typeface="+mn-ea"/>
                <a:cs typeface="+mn-cs"/>
              </a:rPr>
              <a:t> property</a:t>
            </a:r>
          </a:p>
        </p:txBody>
      </p:sp>
    </p:spTree>
    <p:extLst>
      <p:ext uri="{BB962C8B-B14F-4D97-AF65-F5344CB8AC3E}">
        <p14:creationId xmlns:p14="http://schemas.microsoft.com/office/powerpoint/2010/main" val="29991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9" y="295274"/>
            <a:ext cx="11889564" cy="917575"/>
          </a:xfrm>
        </p:spPr>
        <p:txBody>
          <a:bodyPr/>
          <a:lstStyle/>
          <a:p>
            <a:r>
              <a:rPr lang="en-US" dirty="0">
                <a:solidFill>
                  <a:srgbClr val="505050"/>
                </a:solidFill>
              </a:rPr>
              <a:t>Outputs</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85221" y="1286730"/>
            <a:ext cx="8834981" cy="282013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In the outputs section, you specify values that are returned from deployment. For example, you could return the URI to access a deployed resources. </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800" dirty="0">
              <a:solidFill>
                <a:srgbClr val="0078D7"/>
              </a:soli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Example</a:t>
            </a:r>
          </a:p>
        </p:txBody>
      </p:sp>
      <p:pic>
        <p:nvPicPr>
          <p:cNvPr id="2" name="Picture 1"/>
          <p:cNvPicPr>
            <a:picLocks noChangeAspect="1"/>
          </p:cNvPicPr>
          <p:nvPr/>
        </p:nvPicPr>
        <p:blipFill>
          <a:blip r:embed="rId3"/>
          <a:stretch>
            <a:fillRect/>
          </a:stretch>
        </p:blipFill>
        <p:spPr>
          <a:xfrm>
            <a:off x="485221" y="3954462"/>
            <a:ext cx="5043039" cy="2266176"/>
          </a:xfrm>
          <a:prstGeom prst="rect">
            <a:avLst/>
          </a:prstGeom>
        </p:spPr>
      </p:pic>
    </p:spTree>
    <p:extLst>
      <p:ext uri="{BB962C8B-B14F-4D97-AF65-F5344CB8AC3E}">
        <p14:creationId xmlns:p14="http://schemas.microsoft.com/office/powerpoint/2010/main" val="33149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solidFill>
                  <a:srgbClr val="505050"/>
                </a:solidFill>
              </a:rPr>
              <a:t>Outputs – Example </a:t>
            </a:r>
          </a:p>
        </p:txBody>
      </p:sp>
      <p:sp>
        <p:nvSpPr>
          <p:cNvPr id="3" name="AutoShape 3"/>
          <p:cNvSpPr>
            <a:spLocks noChangeAspect="1" noChangeArrowheads="1" noTextEdit="1"/>
          </p:cNvSpPr>
          <p:nvPr/>
        </p:nvSpPr>
        <p:spPr bwMode="auto">
          <a:xfrm>
            <a:off x="5646518" y="1096849"/>
            <a:ext cx="5110853" cy="43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39" tIns="34969" rIns="69939" bIns="34969" numCol="1" anchor="t" anchorCtr="0" compatLnSpc="1">
            <a:prstTxWarp prst="textNoShape">
              <a:avLst/>
            </a:prstTxWarp>
          </a:bodyPr>
          <a:lstStyle/>
          <a:p>
            <a:pPr marL="0" marR="0" lvl="0" indent="0" algn="l" defTabSz="69938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 Placeholder 5"/>
          <p:cNvSpPr txBox="1">
            <a:spLocks/>
          </p:cNvSpPr>
          <p:nvPr/>
        </p:nvSpPr>
        <p:spPr>
          <a:xfrm>
            <a:off x="433622" y="1423493"/>
            <a:ext cx="11730581" cy="1181862"/>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 value returned in the outputs section</a:t>
            </a:r>
          </a:p>
          <a:p>
            <a:pPr marL="257141" marR="0" lvl="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"outputs": {</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a:t>
            </a:r>
            <a:r>
              <a:rPr lang="en-US" sz="2000" b="1" dirty="0" err="1">
                <a:solidFill>
                  <a:srgbClr val="8B0000"/>
                </a:solidFill>
                <a:latin typeface="Consolas" panose="020B0609020204030204" pitchFamily="49" charset="0"/>
              </a:rPr>
              <a:t>siteUri</a:t>
            </a:r>
            <a:r>
              <a:rPr lang="en-US" sz="2000" b="1" dirty="0">
                <a:solidFill>
                  <a:srgbClr val="8B0000"/>
                </a:solidFill>
                <a:latin typeface="Consolas" panose="020B0609020204030204" pitchFamily="49" charset="0"/>
              </a:rPr>
              <a:t>" : {</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"type" : "string",</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"value": "[</a:t>
            </a:r>
            <a:r>
              <a:rPr lang="en-US" sz="2000" b="1" dirty="0" err="1">
                <a:solidFill>
                  <a:srgbClr val="8B0000"/>
                </a:solidFill>
                <a:latin typeface="Consolas" panose="020B0609020204030204" pitchFamily="49" charset="0"/>
              </a:rPr>
              <a:t>concat</a:t>
            </a:r>
            <a:r>
              <a:rPr lang="en-US" sz="2000" b="1" dirty="0">
                <a:solidFill>
                  <a:srgbClr val="8B0000"/>
                </a:solidFill>
                <a:latin typeface="Consolas" panose="020B0609020204030204" pitchFamily="49" charset="0"/>
              </a:rPr>
              <a:t>('http://',reference(</a:t>
            </a:r>
            <a:r>
              <a:rPr lang="en-US" sz="2000" b="1" dirty="0" err="1">
                <a:solidFill>
                  <a:srgbClr val="8B0000"/>
                </a:solidFill>
                <a:latin typeface="Consolas" panose="020B0609020204030204" pitchFamily="49" charset="0"/>
              </a:rPr>
              <a:t>resourceId</a:t>
            </a:r>
            <a:r>
              <a:rPr lang="en-US" sz="2000" b="1" dirty="0">
                <a:solidFill>
                  <a:srgbClr val="8B0000"/>
                </a:solidFill>
                <a:latin typeface="Consolas" panose="020B0609020204030204" pitchFamily="49" charset="0"/>
              </a:rPr>
              <a:t>('</a:t>
            </a:r>
            <a:r>
              <a:rPr lang="en-US" sz="2000" b="1" dirty="0" err="1">
                <a:solidFill>
                  <a:srgbClr val="8B0000"/>
                </a:solidFill>
                <a:latin typeface="Consolas" panose="020B0609020204030204" pitchFamily="49" charset="0"/>
              </a:rPr>
              <a:t>Microsoft.Web</a:t>
            </a:r>
            <a:r>
              <a:rPr lang="en-US" sz="2000" b="1" dirty="0">
                <a:solidFill>
                  <a:srgbClr val="8B0000"/>
                </a:solidFill>
                <a:latin typeface="Consolas" panose="020B0609020204030204" pitchFamily="49" charset="0"/>
              </a:rPr>
              <a:t>/sites', parameters('</a:t>
            </a:r>
            <a:r>
              <a:rPr lang="en-US" sz="2000" b="1" dirty="0" err="1">
                <a:solidFill>
                  <a:srgbClr val="8B0000"/>
                </a:solidFill>
                <a:latin typeface="Consolas" panose="020B0609020204030204" pitchFamily="49" charset="0"/>
              </a:rPr>
              <a:t>siteName</a:t>
            </a:r>
            <a:r>
              <a:rPr lang="en-US" sz="2000" b="1" dirty="0">
                <a:solidFill>
                  <a:srgbClr val="8B0000"/>
                </a:solidFill>
                <a:latin typeface="Consolas" panose="020B0609020204030204" pitchFamily="49" charset="0"/>
              </a:rPr>
              <a:t>'))).</a:t>
            </a:r>
            <a:r>
              <a:rPr lang="en-US" sz="2000" b="1" dirty="0" err="1">
                <a:solidFill>
                  <a:srgbClr val="8B0000"/>
                </a:solidFill>
                <a:latin typeface="Consolas" panose="020B0609020204030204" pitchFamily="49" charset="0"/>
              </a:rPr>
              <a:t>hostNames</a:t>
            </a:r>
            <a:r>
              <a:rPr lang="en-US" sz="2000" b="1" dirty="0">
                <a:solidFill>
                  <a:srgbClr val="8B0000"/>
                </a:solidFill>
                <a:latin typeface="Consolas" panose="020B0609020204030204" pitchFamily="49" charset="0"/>
              </a:rPr>
              <a:t>[0])]"</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   }</a:t>
            </a:r>
          </a:p>
          <a:p>
            <a:pPr marL="0" lvl="0" indent="0" defTabSz="932742">
              <a:lnSpc>
                <a:spcPct val="100000"/>
              </a:lnSpc>
              <a:spcBef>
                <a:spcPts val="0"/>
              </a:spcBef>
              <a:buSzTx/>
              <a:buNone/>
              <a:defRPr/>
            </a:pPr>
            <a:r>
              <a:rPr lang="en-US" sz="2000" b="1" dirty="0">
                <a:solidFill>
                  <a:srgbClr val="8B0000"/>
                </a:solidFill>
                <a:latin typeface="Consolas" panose="020B0609020204030204" pitchFamily="49" charset="0"/>
              </a:rPr>
              <a:t>}</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6277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ARM schemas</a:t>
            </a:r>
          </a:p>
        </p:txBody>
      </p:sp>
      <p:sp>
        <p:nvSpPr>
          <p:cNvPr id="4" name="Text Placeholder 3"/>
          <p:cNvSpPr>
            <a:spLocks noGrp="1"/>
          </p:cNvSpPr>
          <p:nvPr>
            <p:ph type="body" sz="quarter" idx="10"/>
          </p:nvPr>
        </p:nvSpPr>
        <p:spPr>
          <a:xfrm>
            <a:off x="350837" y="1286730"/>
            <a:ext cx="10819640" cy="3530197"/>
          </a:xfrm>
        </p:spPr>
        <p:txBody>
          <a:bodyPr vert="horz" wrap="square" lIns="164592" tIns="91440" rIns="164592" bIns="91440" rtlCol="0" anchor="t">
            <a:spAutoFit/>
          </a:bodyPr>
          <a:lstStyle/>
          <a:p>
            <a:r>
              <a:rPr lang="en-US" sz="2800" dirty="0">
                <a:solidFill>
                  <a:srgbClr val="0078D7"/>
                </a:solidFill>
              </a:rPr>
              <a:t>JSON files use a schema which is referenced at the top of each file. </a:t>
            </a:r>
          </a:p>
          <a:p>
            <a:r>
              <a:rPr lang="en-US" sz="1800" dirty="0">
                <a:solidFill>
                  <a:srgbClr val="505050"/>
                </a:solidFill>
              </a:rPr>
              <a:t>The schema defines what elements are allowed, the types and formats of fields, the possible values of enumerated values, etc.</a:t>
            </a:r>
          </a:p>
          <a:p>
            <a:endParaRPr lang="en-US" sz="2800" dirty="0">
              <a:solidFill>
                <a:srgbClr val="505050"/>
              </a:solidFill>
            </a:endParaRPr>
          </a:p>
          <a:p>
            <a:r>
              <a:rPr lang="en-US" sz="2800" dirty="0">
                <a:solidFill>
                  <a:srgbClr val="0078D7"/>
                </a:solidFill>
              </a:rPr>
              <a:t>Three main ways to explore the schema and properties available:</a:t>
            </a:r>
          </a:p>
          <a:p>
            <a:pPr marL="342900" indent="-342900" fontAlgn="ctr">
              <a:buFont typeface="+mj-lt"/>
              <a:buAutoNum type="arabicPeriod"/>
            </a:pPr>
            <a:r>
              <a:rPr lang="en-US" sz="1800" dirty="0">
                <a:solidFill>
                  <a:srgbClr val="505050"/>
                </a:solidFill>
              </a:rPr>
              <a:t>Published schema files</a:t>
            </a:r>
          </a:p>
          <a:p>
            <a:pPr marL="342900" indent="-342900" fontAlgn="ctr">
              <a:buFont typeface="+mj-lt"/>
              <a:buAutoNum type="arabicPeriod"/>
            </a:pPr>
            <a:r>
              <a:rPr lang="en-US" sz="1800" dirty="0">
                <a:solidFill>
                  <a:srgbClr val="505050"/>
                </a:solidFill>
              </a:rPr>
              <a:t>Example / sample templates</a:t>
            </a:r>
          </a:p>
          <a:p>
            <a:pPr marL="342900" indent="-342900" fontAlgn="ctr">
              <a:buFont typeface="+mj-lt"/>
              <a:buAutoNum type="arabicPeriod"/>
            </a:pPr>
            <a:r>
              <a:rPr lang="en-US" sz="1800" dirty="0">
                <a:solidFill>
                  <a:srgbClr val="505050"/>
                </a:solidFill>
              </a:rPr>
              <a:t>JSON responses from the REST APIs</a:t>
            </a:r>
          </a:p>
          <a:p>
            <a:pPr marL="514350" indent="-514350" fontAlgn="ctr">
              <a:buAutoNum type="arabicPeriod"/>
            </a:pPr>
            <a:endParaRPr lang="en-US" sz="3200" dirty="0">
              <a:solidFill>
                <a:srgbClr val="505050"/>
              </a:solidFill>
            </a:endParaRPr>
          </a:p>
        </p:txBody>
      </p:sp>
    </p:spTree>
    <p:extLst>
      <p:ext uri="{BB962C8B-B14F-4D97-AF65-F5344CB8AC3E}">
        <p14:creationId xmlns:p14="http://schemas.microsoft.com/office/powerpoint/2010/main" val="23858308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Expressions and functions</a:t>
            </a:r>
          </a:p>
        </p:txBody>
      </p:sp>
      <p:sp>
        <p:nvSpPr>
          <p:cNvPr id="7" name="Text Placeholder 6"/>
          <p:cNvSpPr>
            <a:spLocks noGrp="1"/>
          </p:cNvSpPr>
          <p:nvPr>
            <p:ph type="body" sz="quarter" idx="10"/>
          </p:nvPr>
        </p:nvSpPr>
        <p:spPr>
          <a:xfrm>
            <a:off x="383086" y="1221161"/>
            <a:ext cx="11702551" cy="6013954"/>
          </a:xfrm>
        </p:spPr>
        <p:txBody>
          <a:bodyPr/>
          <a:lstStyle/>
          <a:p>
            <a:pPr marL="457200" indent="-457200">
              <a:spcBef>
                <a:spcPts val="600"/>
              </a:spcBef>
              <a:buFont typeface="Arial" panose="020B0604020202020204" pitchFamily="34" charset="0"/>
              <a:buChar char="•"/>
            </a:pPr>
            <a:r>
              <a:rPr lang="en-US" sz="1800" dirty="0">
                <a:solidFill>
                  <a:srgbClr val="505050"/>
                </a:solidFill>
                <a:latin typeface="+mj-lt"/>
                <a:cs typeface="+mn-cs"/>
              </a:rPr>
              <a:t>Extend the JSON available in the template </a:t>
            </a:r>
          </a:p>
          <a:p>
            <a:pPr marL="457200" indent="-457200">
              <a:spcBef>
                <a:spcPts val="600"/>
              </a:spcBef>
              <a:buFont typeface="Arial" panose="020B0604020202020204" pitchFamily="34" charset="0"/>
              <a:buChar char="•"/>
            </a:pPr>
            <a:r>
              <a:rPr lang="en-US" sz="1800" dirty="0">
                <a:solidFill>
                  <a:srgbClr val="505050"/>
                </a:solidFill>
                <a:latin typeface="+mj-lt"/>
                <a:cs typeface="+mn-cs"/>
              </a:rPr>
              <a:t>Enable you to create values that are not strict literal values</a:t>
            </a:r>
          </a:p>
          <a:p>
            <a:pPr marL="457200" indent="-457200">
              <a:spcBef>
                <a:spcPts val="600"/>
              </a:spcBef>
              <a:buFont typeface="Arial" panose="020B0604020202020204" pitchFamily="34" charset="0"/>
              <a:buChar char="•"/>
            </a:pPr>
            <a:r>
              <a:rPr lang="en-US" sz="1800" dirty="0">
                <a:solidFill>
                  <a:srgbClr val="505050"/>
                </a:solidFill>
                <a:latin typeface="+mj-lt"/>
                <a:cs typeface="+mn-cs"/>
              </a:rPr>
              <a:t>Additionally, expressions:</a:t>
            </a:r>
          </a:p>
          <a:p>
            <a:pPr marL="689453" lvl="1" indent="-342900">
              <a:spcBef>
                <a:spcPts val="600"/>
              </a:spcBef>
              <a:buFont typeface="Arial" panose="020B0604020202020204" pitchFamily="34" charset="0"/>
              <a:buChar char="•"/>
            </a:pPr>
            <a:r>
              <a:rPr lang="en-US" sz="1600" dirty="0">
                <a:solidFill>
                  <a:srgbClr val="505050"/>
                </a:solidFill>
                <a:latin typeface="+mj-lt"/>
                <a:cs typeface="+mn-cs"/>
              </a:rPr>
              <a:t>Are enclosed with brackets ([ and ])</a:t>
            </a:r>
          </a:p>
          <a:p>
            <a:pPr marL="689453" lvl="1" indent="-342900">
              <a:spcBef>
                <a:spcPts val="600"/>
              </a:spcBef>
              <a:buFont typeface="Arial" panose="020B0604020202020204" pitchFamily="34" charset="0"/>
              <a:buChar char="•"/>
            </a:pPr>
            <a:r>
              <a:rPr lang="en-US" sz="1600" dirty="0">
                <a:solidFill>
                  <a:srgbClr val="505050"/>
                </a:solidFill>
                <a:latin typeface="+mj-lt"/>
                <a:cs typeface="+mn-cs"/>
              </a:rPr>
              <a:t>Are evaluated when the template is deployed</a:t>
            </a:r>
          </a:p>
          <a:p>
            <a:pPr marL="689453" lvl="1" indent="-342900">
              <a:spcBef>
                <a:spcPts val="600"/>
              </a:spcBef>
              <a:buFont typeface="Arial" panose="020B0604020202020204" pitchFamily="34" charset="0"/>
              <a:buChar char="•"/>
            </a:pPr>
            <a:r>
              <a:rPr lang="en-US" sz="1600" dirty="0">
                <a:solidFill>
                  <a:srgbClr val="505050"/>
                </a:solidFill>
                <a:latin typeface="+mj-lt"/>
                <a:cs typeface="+mn-cs"/>
              </a:rPr>
              <a:t>Can appear anywhere in a JSON string value and </a:t>
            </a:r>
            <a:r>
              <a:rPr lang="en-US" sz="1600" b="1" dirty="0">
                <a:solidFill>
                  <a:srgbClr val="505050"/>
                </a:solidFill>
                <a:latin typeface="+mj-lt"/>
                <a:cs typeface="+mn-cs"/>
              </a:rPr>
              <a:t>always </a:t>
            </a:r>
            <a:r>
              <a:rPr lang="en-US" sz="1600" dirty="0">
                <a:solidFill>
                  <a:srgbClr val="505050"/>
                </a:solidFill>
                <a:latin typeface="+mj-lt"/>
                <a:cs typeface="+mn-cs"/>
              </a:rPr>
              <a:t>return another JSON value </a:t>
            </a:r>
          </a:p>
          <a:p>
            <a:endParaRPr lang="en-US" sz="2400" dirty="0">
              <a:solidFill>
                <a:srgbClr val="505050"/>
              </a:solidFill>
              <a:latin typeface="+mj-lt"/>
              <a:cs typeface="+mn-cs"/>
            </a:endParaRPr>
          </a:p>
          <a:p>
            <a:r>
              <a:rPr lang="en-US" sz="2800" dirty="0">
                <a:solidFill>
                  <a:srgbClr val="0078D7"/>
                </a:solidFill>
                <a:latin typeface="+mj-lt"/>
                <a:cs typeface="+mn-cs"/>
              </a:rPr>
              <a:t>Typically, you use expressions with functions to perform operations for configuring the deployment. </a:t>
            </a:r>
            <a:endParaRPr lang="en-US" sz="2800" dirty="0">
              <a:solidFill>
                <a:srgbClr val="0078D7"/>
              </a:solidFill>
              <a:latin typeface="+mj-lt"/>
            </a:endParaRPr>
          </a:p>
          <a:p>
            <a:pPr lvl="1"/>
            <a:endParaRPr lang="en-US" sz="2000" dirty="0">
              <a:solidFill>
                <a:srgbClr val="505050"/>
              </a:solidFill>
            </a:endParaRPr>
          </a:p>
          <a:p>
            <a:pPr>
              <a:lnSpc>
                <a:spcPct val="100000"/>
              </a:lnSpc>
              <a:spcBef>
                <a:spcPts val="0"/>
              </a:spcBef>
              <a:buSzTx/>
              <a:defRPr/>
            </a:pPr>
            <a:r>
              <a:rPr lang="en-US" sz="2000" b="1" dirty="0">
                <a:solidFill>
                  <a:srgbClr val="8B0000"/>
                </a:solidFill>
                <a:cs typeface="+mn-cs"/>
              </a:rPr>
              <a:t>"variables": {</a:t>
            </a:r>
          </a:p>
          <a:p>
            <a:pPr>
              <a:lnSpc>
                <a:spcPct val="100000"/>
              </a:lnSpc>
              <a:spcBef>
                <a:spcPts val="0"/>
              </a:spcBef>
              <a:buSzTx/>
              <a:defRPr/>
            </a:pPr>
            <a:r>
              <a:rPr lang="en-US" sz="2000" b="1" dirty="0">
                <a:solidFill>
                  <a:srgbClr val="8B0000"/>
                </a:solidFill>
                <a:cs typeface="+mn-cs"/>
              </a:rPr>
              <a:t>   "location": "[</a:t>
            </a:r>
            <a:r>
              <a:rPr lang="en-US" sz="2000" b="1" dirty="0" err="1">
                <a:solidFill>
                  <a:srgbClr val="8B0000"/>
                </a:solidFill>
                <a:cs typeface="+mn-cs"/>
              </a:rPr>
              <a:t>resourceGroup</a:t>
            </a:r>
            <a:r>
              <a:rPr lang="en-US" sz="2000" b="1" dirty="0">
                <a:solidFill>
                  <a:srgbClr val="8B0000"/>
                </a:solidFill>
                <a:cs typeface="+mn-cs"/>
              </a:rPr>
              <a:t>().location]",</a:t>
            </a:r>
          </a:p>
          <a:p>
            <a:pPr>
              <a:lnSpc>
                <a:spcPct val="100000"/>
              </a:lnSpc>
              <a:spcBef>
                <a:spcPts val="0"/>
              </a:spcBef>
              <a:buSzTx/>
              <a:defRPr/>
            </a:pPr>
            <a:r>
              <a:rPr lang="en-US" sz="2000" b="1" dirty="0">
                <a:solidFill>
                  <a:srgbClr val="8B0000"/>
                </a:solidFill>
                <a:cs typeface="+mn-cs"/>
              </a:rPr>
              <a:t>   "</a:t>
            </a:r>
            <a:r>
              <a:rPr lang="en-US" sz="2000" b="1" dirty="0" err="1">
                <a:solidFill>
                  <a:srgbClr val="8B0000"/>
                </a:solidFill>
                <a:cs typeface="+mn-cs"/>
              </a:rPr>
              <a:t>usernameAndPassword</a:t>
            </a:r>
            <a:r>
              <a:rPr lang="en-US" sz="2000" b="1" dirty="0">
                <a:solidFill>
                  <a:srgbClr val="8B0000"/>
                </a:solidFill>
                <a:cs typeface="+mn-cs"/>
              </a:rPr>
              <a:t>": "[</a:t>
            </a:r>
            <a:r>
              <a:rPr lang="en-US" sz="2000" b="1" dirty="0" err="1">
                <a:solidFill>
                  <a:srgbClr val="8B0000"/>
                </a:solidFill>
                <a:cs typeface="+mn-cs"/>
              </a:rPr>
              <a:t>concat</a:t>
            </a:r>
            <a:r>
              <a:rPr lang="en-US" sz="2000" b="1" dirty="0">
                <a:solidFill>
                  <a:srgbClr val="8B0000"/>
                </a:solidFill>
                <a:cs typeface="+mn-cs"/>
              </a:rPr>
              <a:t>('parameters('username'), ':', parameters('password'))]",</a:t>
            </a:r>
          </a:p>
          <a:p>
            <a:pPr>
              <a:lnSpc>
                <a:spcPct val="100000"/>
              </a:lnSpc>
              <a:spcBef>
                <a:spcPts val="0"/>
              </a:spcBef>
              <a:buSzTx/>
              <a:defRPr/>
            </a:pPr>
            <a:r>
              <a:rPr lang="en-US" sz="2000" b="1" dirty="0">
                <a:solidFill>
                  <a:srgbClr val="8B0000"/>
                </a:solidFill>
                <a:cs typeface="+mn-cs"/>
              </a:rPr>
              <a:t>   "</a:t>
            </a:r>
            <a:r>
              <a:rPr lang="en-US" sz="2000" b="1" dirty="0" err="1">
                <a:solidFill>
                  <a:srgbClr val="8B0000"/>
                </a:solidFill>
                <a:cs typeface="+mn-cs"/>
              </a:rPr>
              <a:t>authorizationHeader</a:t>
            </a:r>
            <a:r>
              <a:rPr lang="en-US" sz="2000" b="1" dirty="0">
                <a:solidFill>
                  <a:srgbClr val="8B0000"/>
                </a:solidFill>
                <a:cs typeface="+mn-cs"/>
              </a:rPr>
              <a:t>": "[</a:t>
            </a:r>
            <a:r>
              <a:rPr lang="en-US" sz="2000" b="1" dirty="0" err="1">
                <a:solidFill>
                  <a:srgbClr val="8B0000"/>
                </a:solidFill>
                <a:cs typeface="+mn-cs"/>
              </a:rPr>
              <a:t>concat</a:t>
            </a:r>
            <a:r>
              <a:rPr lang="en-US" sz="2000" b="1" dirty="0">
                <a:solidFill>
                  <a:srgbClr val="8B0000"/>
                </a:solidFill>
                <a:cs typeface="+mn-cs"/>
              </a:rPr>
              <a:t>('Basic ', base64(variables('</a:t>
            </a:r>
            <a:r>
              <a:rPr lang="en-US" sz="2000" b="1" dirty="0" err="1">
                <a:solidFill>
                  <a:srgbClr val="8B0000"/>
                </a:solidFill>
                <a:cs typeface="+mn-cs"/>
              </a:rPr>
              <a:t>usernameAndPassword</a:t>
            </a:r>
            <a:r>
              <a:rPr lang="en-US" sz="2000" b="1" dirty="0">
                <a:solidFill>
                  <a:srgbClr val="8B0000"/>
                </a:solidFill>
                <a:cs typeface="+mn-cs"/>
              </a:rPr>
              <a:t>')))]"</a:t>
            </a:r>
          </a:p>
          <a:p>
            <a:pPr>
              <a:lnSpc>
                <a:spcPct val="100000"/>
              </a:lnSpc>
              <a:spcBef>
                <a:spcPts val="0"/>
              </a:spcBef>
              <a:buSzTx/>
              <a:defRPr/>
            </a:pPr>
            <a:r>
              <a:rPr lang="en-US" sz="2000" b="1" dirty="0">
                <a:solidFill>
                  <a:srgbClr val="8B0000"/>
                </a:solidFill>
                <a:cs typeface="+mn-cs"/>
              </a:rPr>
              <a:t>}</a:t>
            </a:r>
          </a:p>
          <a:p>
            <a:pPr lvl="1"/>
            <a:endParaRPr lang="en-US" sz="1600" dirty="0">
              <a:solidFill>
                <a:srgbClr val="505050"/>
              </a:solidFill>
              <a:latin typeface="+mn-lt"/>
            </a:endParaRPr>
          </a:p>
        </p:txBody>
      </p:sp>
    </p:spTree>
    <p:extLst>
      <p:ext uri="{BB962C8B-B14F-4D97-AF65-F5344CB8AC3E}">
        <p14:creationId xmlns:p14="http://schemas.microsoft.com/office/powerpoint/2010/main" val="48083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9592" y="1212850"/>
            <a:ext cx="10194675" cy="2948499"/>
          </a:xfrm>
        </p:spPr>
        <p:txBody>
          <a:bodyPr/>
          <a:lstStyle/>
          <a:p>
            <a:r>
              <a:rPr lang="en-US" sz="2800" dirty="0">
                <a:solidFill>
                  <a:srgbClr val="0078D7"/>
                </a:solidFill>
              </a:rPr>
              <a:t>You use expressions with functions to perform operations for configuring the deployment. </a:t>
            </a:r>
          </a:p>
          <a:p>
            <a:pPr marL="457200" indent="-457200">
              <a:spcBef>
                <a:spcPts val="600"/>
              </a:spcBef>
              <a:buFont typeface="Arial" panose="020B0604020202020204" pitchFamily="34" charset="0"/>
              <a:buChar char="•"/>
            </a:pPr>
            <a:r>
              <a:rPr lang="en-US" sz="1800" dirty="0">
                <a:solidFill>
                  <a:srgbClr val="505050"/>
                </a:solidFill>
              </a:rPr>
              <a:t>Function calls are formatted as </a:t>
            </a:r>
            <a:r>
              <a:rPr lang="en-US" sz="1800" b="1" dirty="0" err="1">
                <a:solidFill>
                  <a:srgbClr val="505050"/>
                </a:solidFill>
              </a:rPr>
              <a:t>functionName</a:t>
            </a:r>
            <a:r>
              <a:rPr lang="en-US" sz="1800" b="1" dirty="0">
                <a:solidFill>
                  <a:srgbClr val="505050"/>
                </a:solidFill>
              </a:rPr>
              <a:t>(arg1,arg2,arg3)</a:t>
            </a:r>
            <a:endParaRPr lang="en-US" sz="1800" dirty="0">
              <a:solidFill>
                <a:srgbClr val="505050"/>
              </a:solidFill>
            </a:endParaRPr>
          </a:p>
          <a:p>
            <a:pPr marL="457200" indent="-457200">
              <a:spcBef>
                <a:spcPts val="600"/>
              </a:spcBef>
              <a:buFont typeface="Arial" panose="020B0604020202020204" pitchFamily="34" charset="0"/>
              <a:buChar char="•"/>
            </a:pPr>
            <a:r>
              <a:rPr lang="en-US" sz="1800" dirty="0">
                <a:solidFill>
                  <a:srgbClr val="505050"/>
                </a:solidFill>
              </a:rPr>
              <a:t>You reference properties by using the dot and [index] operators</a:t>
            </a:r>
          </a:p>
          <a:p>
            <a:endParaRPr lang="en-US" sz="2800" dirty="0">
              <a:solidFill>
                <a:srgbClr val="505050"/>
              </a:solidFill>
            </a:endParaRPr>
          </a:p>
          <a:p>
            <a:r>
              <a:rPr lang="en-US" sz="2800" dirty="0">
                <a:solidFill>
                  <a:srgbClr val="0078D7"/>
                </a:solidFill>
              </a:rPr>
              <a:t>The following example shows how to use several functions when constructing values:</a:t>
            </a:r>
          </a:p>
        </p:txBody>
      </p:sp>
      <p:sp>
        <p:nvSpPr>
          <p:cNvPr id="3" name="Title 2"/>
          <p:cNvSpPr>
            <a:spLocks noGrp="1"/>
          </p:cNvSpPr>
          <p:nvPr>
            <p:ph type="title"/>
          </p:nvPr>
        </p:nvSpPr>
        <p:spPr/>
        <p:txBody>
          <a:bodyPr/>
          <a:lstStyle/>
          <a:p>
            <a:r>
              <a:rPr lang="en-US" dirty="0">
                <a:solidFill>
                  <a:srgbClr val="505050"/>
                </a:solidFill>
              </a:rPr>
              <a:t>Using expressions</a:t>
            </a:r>
          </a:p>
        </p:txBody>
      </p:sp>
      <p:sp>
        <p:nvSpPr>
          <p:cNvPr id="5" name="Rectangle 4"/>
          <p:cNvSpPr/>
          <p:nvPr/>
        </p:nvSpPr>
        <p:spPr>
          <a:xfrm>
            <a:off x="274639" y="3878262"/>
            <a:ext cx="12039598" cy="286232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600" b="0" i="0" u="none" strike="noStrike" kern="1200" cap="none" spc="0" normalizeH="0" baseline="0" noProof="0" dirty="0">
              <a:ln>
                <a:noFill/>
              </a:ln>
              <a:solidFill>
                <a:srgbClr val="505050"/>
              </a:solidFill>
              <a:effectLst/>
              <a:uLnTx/>
              <a:uFillTx/>
              <a:latin typeface="Lucida Console" panose="020B060904050402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"variables"</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"location"</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resourceGroup</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().location]"</a:t>
            </a:r>
            <a:r>
              <a:rPr kumimoji="0" lang="en-US" sz="2000" b="1" i="0" u="none" strike="noStrike" kern="1200" cap="none" spc="0" normalizeH="0" baseline="0" noProof="0" dirty="0">
                <a:ln>
                  <a:noFill/>
                </a:ln>
                <a:solidFill>
                  <a:srgbClr val="A9A9A9"/>
                </a:solidFill>
                <a:effectLst/>
                <a:uLnTx/>
                <a:uFillTx/>
                <a:latin typeface="Consolas" panose="020B0609020204030204" pitchFamily="49" charset="0"/>
              </a:rPr>
              <a:t>,</a:t>
            </a:r>
            <a:endParaRPr kumimoji="0" lang="en-US" sz="20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usernameAndPassword</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a:ln>
                  <a:noFill/>
                </a:ln>
                <a:solidFill>
                  <a:srgbClr val="8A2BE2"/>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concat</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('parameters('username'), ':', parameters('password'))]"</a:t>
            </a:r>
            <a:r>
              <a:rPr kumimoji="0" lang="en-US" sz="2000" b="1" i="0" u="none" strike="noStrike" kern="1200" cap="none" spc="0" normalizeH="0" baseline="0" noProof="0" dirty="0">
                <a:ln>
                  <a:noFill/>
                </a:ln>
                <a:solidFill>
                  <a:srgbClr val="A9A9A9"/>
                </a:solidFill>
                <a:effectLst/>
                <a:uLnTx/>
                <a:uFillTx/>
                <a:latin typeface="Consolas" panose="020B0609020204030204" pitchFamily="49" charset="0"/>
              </a:rPr>
              <a:t>,</a:t>
            </a:r>
            <a:endParaRPr kumimoji="0" lang="en-US" sz="20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authorizationHeader</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a:ln>
                  <a:noFill/>
                </a:ln>
                <a:solidFill>
                  <a:srgbClr val="8A2BE2"/>
                </a:solidFill>
                <a:effectLst/>
                <a:uLnTx/>
                <a:uFillTx/>
                <a:latin typeface="Consolas" panose="020B0609020204030204" pitchFamily="49" charset="0"/>
              </a:rPr>
              <a:t>:</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concat</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('Basic ', base64(variables('</a:t>
            </a:r>
            <a:r>
              <a:rPr kumimoji="0" lang="en-US" sz="2000" b="1" i="0" u="none" strike="noStrike" kern="1200" cap="none" spc="0" normalizeH="0" baseline="0" noProof="0" dirty="0" err="1">
                <a:ln>
                  <a:noFill/>
                </a:ln>
                <a:solidFill>
                  <a:srgbClr val="8B0000"/>
                </a:solidFill>
                <a:effectLst/>
                <a:uLnTx/>
                <a:uFillTx/>
                <a:latin typeface="Consolas" panose="020B0609020204030204" pitchFamily="49" charset="0"/>
              </a:rPr>
              <a:t>usernameAndPassword</a:t>
            </a:r>
            <a:r>
              <a:rPr kumimoji="0" lang="en-US" sz="2000" b="1" i="0" u="none" strike="noStrike" kern="1200" cap="none" spc="0" normalizeH="0" baseline="0" noProof="0" dirty="0">
                <a:ln>
                  <a:noFill/>
                </a:ln>
                <a:solidFill>
                  <a:srgbClr val="8B0000"/>
                </a:solidFill>
                <a:effectLst/>
                <a:uLnTx/>
                <a:uFillTx/>
                <a:latin typeface="Consolas" panose="020B0609020204030204" pitchFamily="49" charset="0"/>
              </a:rPr>
              <a:t>')))]"</a:t>
            </a:r>
            <a:endParaRPr kumimoji="0" lang="en-US" sz="20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dirty="0">
                <a:solidFill>
                  <a:srgbClr val="8B0000"/>
                </a:solidFill>
                <a:latin typeface="Consolas" panose="020B0609020204030204" pitchFamily="49" charset="0"/>
              </a:rPr>
              <a:t>} </a:t>
            </a:r>
          </a:p>
        </p:txBody>
      </p:sp>
    </p:spTree>
    <p:extLst>
      <p:ext uri="{BB962C8B-B14F-4D97-AF65-F5344CB8AC3E}">
        <p14:creationId xmlns:p14="http://schemas.microsoft.com/office/powerpoint/2010/main" val="22030256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2179058"/>
          </a:xfrm>
        </p:spPr>
        <p:txBody>
          <a:bodyPr/>
          <a:lstStyle/>
          <a:p>
            <a:r>
              <a:rPr lang="en-US" dirty="0"/>
              <a:t>Azure Resource Manager (ARM) Concepts</a:t>
            </a:r>
          </a:p>
        </p:txBody>
      </p:sp>
    </p:spTree>
    <p:extLst>
      <p:ext uri="{BB962C8B-B14F-4D97-AF65-F5344CB8AC3E}">
        <p14:creationId xmlns:p14="http://schemas.microsoft.com/office/powerpoint/2010/main" val="38671134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1"/>
            <a:ext cx="11702553" cy="5681555"/>
          </a:xfrm>
        </p:spPr>
        <p:txBody>
          <a:bodyPr/>
          <a:lstStyle/>
          <a:p>
            <a:r>
              <a:rPr lang="en-US" sz="2800" dirty="0">
                <a:solidFill>
                  <a:srgbClr val="0078D7"/>
                </a:solidFill>
              </a:rPr>
              <a:t>From within one Azure Resource Manager Template, you can link to another template which enables you to decompose your deployment into a set of targeted, purpose-specific templates. </a:t>
            </a:r>
          </a:p>
          <a:p>
            <a:endParaRPr lang="en-US" sz="2800" dirty="0"/>
          </a:p>
          <a:p>
            <a:r>
              <a:rPr lang="en-US" sz="2800" dirty="0">
                <a:solidFill>
                  <a:srgbClr val="0078D7"/>
                </a:solidFill>
              </a:rPr>
              <a:t>Link to a parameter file</a:t>
            </a:r>
          </a:p>
          <a:p>
            <a:r>
              <a:rPr lang="en-US" sz="1800" dirty="0">
                <a:solidFill>
                  <a:srgbClr val="505050"/>
                </a:solidFill>
              </a:rPr>
              <a:t>You can pass parameters from a main template to a linked template, and those parameters can directly map to parameters or variables exposed by the calling template.</a:t>
            </a:r>
          </a:p>
          <a:p>
            <a:endParaRPr lang="en-US" sz="2400" dirty="0">
              <a:solidFill>
                <a:srgbClr val="505050"/>
              </a:solidFill>
            </a:endParaRPr>
          </a:p>
          <a:p>
            <a:r>
              <a:rPr lang="en-US" sz="2800" dirty="0">
                <a:solidFill>
                  <a:srgbClr val="0078D7"/>
                </a:solidFill>
              </a:rPr>
              <a:t>Use variables to link templates together</a:t>
            </a:r>
          </a:p>
          <a:p>
            <a:r>
              <a:rPr lang="en-US" sz="1800" dirty="0">
                <a:solidFill>
                  <a:srgbClr val="505050"/>
                </a:solidFill>
              </a:rPr>
              <a:t>The linked </a:t>
            </a:r>
            <a:r>
              <a:rPr lang="en-US" sz="1800" b="1" dirty="0">
                <a:solidFill>
                  <a:srgbClr val="505050"/>
                </a:solidFill>
              </a:rPr>
              <a:t>template</a:t>
            </a:r>
            <a:r>
              <a:rPr lang="en-US" sz="1800" dirty="0">
                <a:solidFill>
                  <a:srgbClr val="505050"/>
                </a:solidFill>
              </a:rPr>
              <a:t> can also pass an output variable back to the source template, enabling a two-way data exchange between templates.</a:t>
            </a:r>
          </a:p>
          <a:p>
            <a:endParaRPr lang="en-US" sz="2800" dirty="0">
              <a:solidFill>
                <a:srgbClr val="505050"/>
              </a:solidFill>
            </a:endParaRPr>
          </a:p>
          <a:p>
            <a:r>
              <a:rPr lang="en-US" sz="2800" b="1" dirty="0">
                <a:solidFill>
                  <a:srgbClr val="0078D7"/>
                </a:solidFill>
                <a:latin typeface="+mn-lt"/>
              </a:rPr>
              <a:t>To document and provide query capability over the relationships between resources, you should instead use </a:t>
            </a:r>
            <a:r>
              <a:rPr lang="en-US" sz="2800" b="1" dirty="0">
                <a:solidFill>
                  <a:srgbClr val="0078D7"/>
                </a:solidFill>
                <a:latin typeface="+mn-lt"/>
                <a:hlinkClick r:id="rId3"/>
              </a:rPr>
              <a:t>resource linking</a:t>
            </a:r>
            <a:r>
              <a:rPr lang="en-US" sz="2800" b="1" dirty="0">
                <a:solidFill>
                  <a:srgbClr val="0078D7"/>
                </a:solidFill>
                <a:latin typeface="+mn-lt"/>
              </a:rPr>
              <a:t>.</a:t>
            </a:r>
          </a:p>
        </p:txBody>
      </p:sp>
      <p:sp>
        <p:nvSpPr>
          <p:cNvPr id="3" name="Title 2"/>
          <p:cNvSpPr>
            <a:spLocks noGrp="1"/>
          </p:cNvSpPr>
          <p:nvPr>
            <p:ph type="title"/>
          </p:nvPr>
        </p:nvSpPr>
        <p:spPr/>
        <p:txBody>
          <a:bodyPr/>
          <a:lstStyle/>
          <a:p>
            <a:r>
              <a:rPr lang="en-US" dirty="0">
                <a:solidFill>
                  <a:srgbClr val="505050"/>
                </a:solidFill>
              </a:rPr>
              <a:t>Linking ARM Templates</a:t>
            </a:r>
          </a:p>
        </p:txBody>
      </p:sp>
    </p:spTree>
    <p:extLst>
      <p:ext uri="{BB962C8B-B14F-4D97-AF65-F5344CB8AC3E}">
        <p14:creationId xmlns:p14="http://schemas.microsoft.com/office/powerpoint/2010/main" val="26644454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Linking to a template</a:t>
            </a:r>
          </a:p>
        </p:txBody>
      </p:sp>
      <p:sp>
        <p:nvSpPr>
          <p:cNvPr id="7" name="Text Placeholder 6"/>
          <p:cNvSpPr>
            <a:spLocks noGrp="1"/>
          </p:cNvSpPr>
          <p:nvPr>
            <p:ph type="body" sz="quarter" idx="10"/>
          </p:nvPr>
        </p:nvSpPr>
        <p:spPr>
          <a:xfrm>
            <a:off x="443163" y="1221162"/>
            <a:ext cx="4022474" cy="3927229"/>
          </a:xfrm>
        </p:spPr>
        <p:txBody>
          <a:bodyPr/>
          <a:lstStyle/>
          <a:p>
            <a:r>
              <a:rPr lang="en-US" sz="2800" dirty="0">
                <a:solidFill>
                  <a:srgbClr val="0078D7"/>
                </a:solidFill>
                <a:latin typeface="+mj-lt"/>
                <a:cs typeface="+mn-cs"/>
              </a:rPr>
              <a:t>Create a link between two templates:</a:t>
            </a:r>
          </a:p>
          <a:p>
            <a:pPr marL="342900" indent="-342900">
              <a:spcAft>
                <a:spcPts val="1200"/>
              </a:spcAft>
              <a:buFont typeface="Arial" panose="020B0604020202020204" pitchFamily="34" charset="0"/>
              <a:buChar char="•"/>
            </a:pPr>
            <a:r>
              <a:rPr lang="en-US" sz="1800" dirty="0">
                <a:solidFill>
                  <a:srgbClr val="505050"/>
                </a:solidFill>
                <a:latin typeface="+mj-lt"/>
                <a:cs typeface="+mn-cs"/>
              </a:rPr>
              <a:t>Add a deployment resource within the main template that points to the linked template</a:t>
            </a:r>
          </a:p>
          <a:p>
            <a:pPr marL="342900" indent="-342900">
              <a:spcAft>
                <a:spcPts val="1200"/>
              </a:spcAft>
              <a:buFont typeface="Arial" panose="020B0604020202020204" pitchFamily="34" charset="0"/>
              <a:buChar char="•"/>
            </a:pPr>
            <a:r>
              <a:rPr lang="en-US" sz="1800" dirty="0">
                <a:solidFill>
                  <a:srgbClr val="505050"/>
                </a:solidFill>
                <a:latin typeface="+mj-lt"/>
                <a:cs typeface="+mn-cs"/>
              </a:rPr>
              <a:t>Set the </a:t>
            </a:r>
            <a:r>
              <a:rPr lang="en-US" sz="1800" b="1" dirty="0" err="1">
                <a:solidFill>
                  <a:srgbClr val="505050"/>
                </a:solidFill>
                <a:latin typeface="+mj-lt"/>
                <a:cs typeface="+mn-cs"/>
              </a:rPr>
              <a:t>templateLink</a:t>
            </a:r>
            <a:r>
              <a:rPr lang="en-US" sz="1800" dirty="0">
                <a:solidFill>
                  <a:srgbClr val="505050"/>
                </a:solidFill>
                <a:latin typeface="+mj-lt"/>
                <a:cs typeface="+mn-cs"/>
              </a:rPr>
              <a:t> property to the URI of the linked template</a:t>
            </a:r>
          </a:p>
          <a:p>
            <a:pPr marL="342900" indent="-342900">
              <a:spcAft>
                <a:spcPts val="1200"/>
              </a:spcAft>
              <a:buFont typeface="Arial" panose="020B0604020202020204" pitchFamily="34" charset="0"/>
              <a:buChar char="•"/>
            </a:pPr>
            <a:r>
              <a:rPr lang="en-US" sz="1800" dirty="0">
                <a:solidFill>
                  <a:srgbClr val="505050"/>
                </a:solidFill>
                <a:latin typeface="+mj-lt"/>
                <a:cs typeface="+mn-cs"/>
              </a:rPr>
              <a:t>(Optional) Provide parameter values for the linked template either by specifying the values directly in your template or by linking to a </a:t>
            </a:r>
            <a:r>
              <a:rPr lang="en-US" sz="1800" b="1" dirty="0">
                <a:solidFill>
                  <a:srgbClr val="505050"/>
                </a:solidFill>
                <a:latin typeface="+mj-lt"/>
                <a:cs typeface="+mn-cs"/>
              </a:rPr>
              <a:t>parameter</a:t>
            </a:r>
            <a:r>
              <a:rPr lang="en-US" sz="1800" dirty="0">
                <a:solidFill>
                  <a:srgbClr val="505050"/>
                </a:solidFill>
                <a:latin typeface="+mj-lt"/>
                <a:cs typeface="+mn-cs"/>
              </a:rPr>
              <a:t> file</a:t>
            </a:r>
          </a:p>
        </p:txBody>
      </p:sp>
      <p:grpSp>
        <p:nvGrpSpPr>
          <p:cNvPr id="5" name="Group 4"/>
          <p:cNvGrpSpPr/>
          <p:nvPr/>
        </p:nvGrpSpPr>
        <p:grpSpPr>
          <a:xfrm>
            <a:off x="5456238" y="2222041"/>
            <a:ext cx="6256421" cy="3962400"/>
            <a:chOff x="5455444" y="1439862"/>
            <a:chExt cx="6256421" cy="3962400"/>
          </a:xfrm>
        </p:grpSpPr>
        <p:pic>
          <p:nvPicPr>
            <p:cNvPr id="2" name="Picture 1"/>
            <p:cNvPicPr>
              <a:picLocks noChangeAspect="1"/>
            </p:cNvPicPr>
            <p:nvPr/>
          </p:nvPicPr>
          <p:blipFill>
            <a:blip r:embed="rId3"/>
            <a:stretch>
              <a:fillRect/>
            </a:stretch>
          </p:blipFill>
          <p:spPr>
            <a:xfrm>
              <a:off x="5455444" y="1439862"/>
              <a:ext cx="6256421" cy="3962400"/>
            </a:xfrm>
            <a:prstGeom prst="rect">
              <a:avLst/>
            </a:prstGeom>
          </p:spPr>
        </p:pic>
        <p:sp>
          <p:nvSpPr>
            <p:cNvPr id="3" name="Rectangle 2"/>
            <p:cNvSpPr/>
            <p:nvPr/>
          </p:nvSpPr>
          <p:spPr bwMode="auto">
            <a:xfrm>
              <a:off x="10713244" y="1516062"/>
              <a:ext cx="990600" cy="381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Rectangle 5"/>
          <p:cNvSpPr/>
          <p:nvPr/>
        </p:nvSpPr>
        <p:spPr>
          <a:xfrm>
            <a:off x="5329487" y="1211717"/>
            <a:ext cx="6679950" cy="9541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This example uses the parameters property to specify a parameter value directly.</a:t>
            </a:r>
          </a:p>
        </p:txBody>
      </p:sp>
    </p:spTree>
    <p:extLst>
      <p:ext uri="{BB962C8B-B14F-4D97-AF65-F5344CB8AC3E}">
        <p14:creationId xmlns:p14="http://schemas.microsoft.com/office/powerpoint/2010/main" val="9663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Linking to a template</a:t>
            </a:r>
          </a:p>
        </p:txBody>
      </p:sp>
      <p:sp>
        <p:nvSpPr>
          <p:cNvPr id="7" name="Text Placeholder 6"/>
          <p:cNvSpPr>
            <a:spLocks noGrp="1"/>
          </p:cNvSpPr>
          <p:nvPr>
            <p:ph type="body" sz="quarter" idx="10"/>
          </p:nvPr>
        </p:nvSpPr>
        <p:spPr>
          <a:xfrm>
            <a:off x="443163" y="1222332"/>
            <a:ext cx="9127874" cy="2145203"/>
          </a:xfrm>
        </p:spPr>
        <p:txBody>
          <a:bodyPr/>
          <a:lstStyle/>
          <a:p>
            <a:r>
              <a:rPr lang="en-US" sz="2800" dirty="0">
                <a:solidFill>
                  <a:srgbClr val="0078D7"/>
                </a:solidFill>
                <a:latin typeface="+mj-lt"/>
                <a:cs typeface="+mn-cs"/>
              </a:rPr>
              <a:t>Requirements:</a:t>
            </a:r>
          </a:p>
          <a:p>
            <a:pPr marL="342900" indent="-342900">
              <a:spcAft>
                <a:spcPts val="1200"/>
              </a:spcAft>
              <a:buFont typeface="Arial" panose="020B0604020202020204" pitchFamily="34" charset="0"/>
              <a:buChar char="•"/>
            </a:pPr>
            <a:r>
              <a:rPr lang="en-US" sz="1800" dirty="0">
                <a:solidFill>
                  <a:srgbClr val="505050"/>
                </a:solidFill>
                <a:latin typeface="+mj-lt"/>
                <a:cs typeface="+mn-cs"/>
              </a:rPr>
              <a:t>The Resource Manager service cannot access a local file or a file that is only available on your local network for the linked template</a:t>
            </a:r>
          </a:p>
          <a:p>
            <a:pPr marL="342900" indent="-342900">
              <a:spcAft>
                <a:spcPts val="1200"/>
              </a:spcAft>
              <a:buFont typeface="Arial" panose="020B0604020202020204" pitchFamily="34" charset="0"/>
              <a:buChar char="•"/>
            </a:pPr>
            <a:r>
              <a:rPr lang="en-US" sz="1800" dirty="0">
                <a:solidFill>
                  <a:srgbClr val="505050"/>
                </a:solidFill>
                <a:latin typeface="+mj-lt"/>
                <a:cs typeface="+mn-cs"/>
              </a:rPr>
              <a:t>You can only provide a URI value that includes either </a:t>
            </a:r>
            <a:r>
              <a:rPr lang="en-US" sz="1800" b="1" dirty="0">
                <a:solidFill>
                  <a:srgbClr val="505050"/>
                </a:solidFill>
                <a:latin typeface="+mj-lt"/>
                <a:cs typeface="+mn-cs"/>
              </a:rPr>
              <a:t>http or https</a:t>
            </a:r>
            <a:endParaRPr lang="en-US" sz="1800" dirty="0">
              <a:solidFill>
                <a:srgbClr val="505050"/>
              </a:solidFill>
              <a:latin typeface="+mj-lt"/>
              <a:cs typeface="+mn-cs"/>
            </a:endParaRPr>
          </a:p>
          <a:p>
            <a:endParaRPr lang="en-US" sz="2400" dirty="0">
              <a:gradFill>
                <a:gsLst>
                  <a:gs pos="1250">
                    <a:schemeClr val="tx1"/>
                  </a:gs>
                  <a:gs pos="100000">
                    <a:schemeClr val="tx1"/>
                  </a:gs>
                </a:gsLst>
                <a:lin ang="5400000" scaled="0"/>
              </a:gradFill>
              <a:latin typeface="+mn-lt"/>
              <a:cs typeface="+mn-cs"/>
            </a:endParaRPr>
          </a:p>
        </p:txBody>
      </p:sp>
      <p:grpSp>
        <p:nvGrpSpPr>
          <p:cNvPr id="2" name="Group 1"/>
          <p:cNvGrpSpPr/>
          <p:nvPr/>
        </p:nvGrpSpPr>
        <p:grpSpPr>
          <a:xfrm>
            <a:off x="401321" y="3410869"/>
            <a:ext cx="11227117" cy="2372393"/>
            <a:chOff x="731044" y="3497262"/>
            <a:chExt cx="10862497" cy="2057400"/>
          </a:xfrm>
        </p:grpSpPr>
        <p:pic>
          <p:nvPicPr>
            <p:cNvPr id="3" name="Picture 2"/>
            <p:cNvPicPr>
              <a:picLocks noChangeAspect="1"/>
            </p:cNvPicPr>
            <p:nvPr/>
          </p:nvPicPr>
          <p:blipFill>
            <a:blip r:embed="rId3"/>
            <a:stretch>
              <a:fillRect/>
            </a:stretch>
          </p:blipFill>
          <p:spPr>
            <a:xfrm>
              <a:off x="731044" y="3497262"/>
              <a:ext cx="10862497" cy="2057400"/>
            </a:xfrm>
            <a:prstGeom prst="rect">
              <a:avLst/>
            </a:prstGeom>
          </p:spPr>
        </p:pic>
        <p:sp>
          <p:nvSpPr>
            <p:cNvPr id="5" name="Rectangle 4"/>
            <p:cNvSpPr/>
            <p:nvPr/>
          </p:nvSpPr>
          <p:spPr bwMode="auto">
            <a:xfrm>
              <a:off x="10103644" y="3725862"/>
              <a:ext cx="1371600" cy="5334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2963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Linking to a parameter file</a:t>
            </a:r>
          </a:p>
        </p:txBody>
      </p:sp>
      <p:sp>
        <p:nvSpPr>
          <p:cNvPr id="7" name="Text Placeholder 6"/>
          <p:cNvSpPr>
            <a:spLocks noGrp="1"/>
          </p:cNvSpPr>
          <p:nvPr>
            <p:ph type="body" sz="quarter" idx="10"/>
          </p:nvPr>
        </p:nvSpPr>
        <p:spPr>
          <a:xfrm>
            <a:off x="366963" y="1382710"/>
            <a:ext cx="4403474" cy="3459409"/>
          </a:xfrm>
        </p:spPr>
        <p:txBody>
          <a:bodyPr/>
          <a:lstStyle/>
          <a:p>
            <a:r>
              <a:rPr lang="en-US" sz="2800" dirty="0">
                <a:solidFill>
                  <a:srgbClr val="0078D7"/>
                </a:solidFill>
                <a:latin typeface="+mj-lt"/>
                <a:cs typeface="+mn-cs"/>
              </a:rPr>
              <a:t>The next example uses the </a:t>
            </a:r>
            <a:r>
              <a:rPr lang="en-US" sz="2800" b="1" dirty="0" err="1">
                <a:solidFill>
                  <a:srgbClr val="0078D7"/>
                </a:solidFill>
                <a:latin typeface="+mj-lt"/>
                <a:cs typeface="+mn-cs"/>
              </a:rPr>
              <a:t>parametersLink</a:t>
            </a:r>
            <a:r>
              <a:rPr lang="en-US" sz="2800" dirty="0">
                <a:solidFill>
                  <a:srgbClr val="0078D7"/>
                </a:solidFill>
                <a:latin typeface="+mj-lt"/>
                <a:cs typeface="+mn-cs"/>
              </a:rPr>
              <a:t> property to link to a parameter file</a:t>
            </a:r>
          </a:p>
          <a:p>
            <a:endParaRPr lang="en-US" sz="2800" dirty="0">
              <a:solidFill>
                <a:srgbClr val="0078D7"/>
              </a:solidFill>
              <a:latin typeface="+mj-lt"/>
              <a:cs typeface="+mn-cs"/>
            </a:endParaRPr>
          </a:p>
          <a:p>
            <a:r>
              <a:rPr lang="en-US" sz="2800" dirty="0">
                <a:solidFill>
                  <a:srgbClr val="0078D7"/>
                </a:solidFill>
                <a:latin typeface="+mj-lt"/>
                <a:cs typeface="+mn-cs"/>
              </a:rPr>
              <a:t>The URI value for the linked parameter file cannot be a local file, and must include either </a:t>
            </a:r>
            <a:r>
              <a:rPr lang="en-US" sz="2800" b="1" dirty="0">
                <a:solidFill>
                  <a:srgbClr val="0078D7"/>
                </a:solidFill>
                <a:latin typeface="+mj-lt"/>
                <a:cs typeface="+mn-cs"/>
              </a:rPr>
              <a:t>http</a:t>
            </a:r>
            <a:r>
              <a:rPr lang="en-US" sz="2800" dirty="0">
                <a:solidFill>
                  <a:srgbClr val="0078D7"/>
                </a:solidFill>
                <a:latin typeface="+mj-lt"/>
                <a:cs typeface="+mn-cs"/>
              </a:rPr>
              <a:t> or </a:t>
            </a:r>
            <a:r>
              <a:rPr lang="en-US" sz="2800" b="1" dirty="0">
                <a:solidFill>
                  <a:srgbClr val="0078D7"/>
                </a:solidFill>
                <a:latin typeface="+mj-lt"/>
                <a:cs typeface="+mn-cs"/>
              </a:rPr>
              <a:t>https</a:t>
            </a:r>
            <a:endParaRPr lang="en-US" sz="2800" dirty="0">
              <a:solidFill>
                <a:srgbClr val="0078D7"/>
              </a:solidFill>
              <a:latin typeface="+mj-lt"/>
              <a:cs typeface="+mn-cs"/>
            </a:endParaRPr>
          </a:p>
        </p:txBody>
      </p:sp>
      <p:grpSp>
        <p:nvGrpSpPr>
          <p:cNvPr id="3" name="Group 2"/>
          <p:cNvGrpSpPr/>
          <p:nvPr/>
        </p:nvGrpSpPr>
        <p:grpSpPr>
          <a:xfrm>
            <a:off x="4770437" y="1348100"/>
            <a:ext cx="7543800" cy="5273362"/>
            <a:chOff x="3779044" y="1221161"/>
            <a:chExt cx="8153400" cy="5370633"/>
          </a:xfrm>
        </p:grpSpPr>
        <p:pic>
          <p:nvPicPr>
            <p:cNvPr id="2" name="Picture 1"/>
            <p:cNvPicPr>
              <a:picLocks noChangeAspect="1"/>
            </p:cNvPicPr>
            <p:nvPr/>
          </p:nvPicPr>
          <p:blipFill>
            <a:blip r:embed="rId3"/>
            <a:stretch>
              <a:fillRect/>
            </a:stretch>
          </p:blipFill>
          <p:spPr>
            <a:xfrm>
              <a:off x="3779044" y="1221161"/>
              <a:ext cx="8153400" cy="5370633"/>
            </a:xfrm>
            <a:prstGeom prst="rect">
              <a:avLst/>
            </a:prstGeom>
          </p:spPr>
        </p:pic>
        <p:sp>
          <p:nvSpPr>
            <p:cNvPr id="5" name="Rectangle 4"/>
            <p:cNvSpPr/>
            <p:nvPr/>
          </p:nvSpPr>
          <p:spPr bwMode="auto">
            <a:xfrm>
              <a:off x="10637044" y="1439862"/>
              <a:ext cx="1219200" cy="4572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149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1"/>
            <a:ext cx="10728075" cy="2502223"/>
          </a:xfrm>
        </p:spPr>
        <p:txBody>
          <a:bodyPr/>
          <a:lstStyle/>
          <a:p>
            <a:r>
              <a:rPr lang="en-US" sz="2800" dirty="0">
                <a:solidFill>
                  <a:srgbClr val="0078D7"/>
                </a:solidFill>
              </a:rPr>
              <a:t>ARM templates allow you to define dependencies between resources:</a:t>
            </a:r>
          </a:p>
          <a:p>
            <a:pPr marL="285750" indent="-285750">
              <a:spcAft>
                <a:spcPts val="600"/>
              </a:spcAft>
              <a:buFont typeface="Arial" panose="020B0604020202020204" pitchFamily="34" charset="0"/>
              <a:buChar char="•"/>
            </a:pPr>
            <a:r>
              <a:rPr lang="en-US" sz="1800" b="1" dirty="0">
                <a:solidFill>
                  <a:srgbClr val="505050"/>
                </a:solidFill>
              </a:rPr>
              <a:t>dependsOn </a:t>
            </a:r>
            <a:r>
              <a:rPr lang="en-US" sz="1800" dirty="0">
                <a:solidFill>
                  <a:srgbClr val="505050"/>
                </a:solidFill>
              </a:rPr>
              <a:t>property</a:t>
            </a:r>
          </a:p>
          <a:p>
            <a:pPr marL="285750" indent="-285750">
              <a:spcAft>
                <a:spcPts val="600"/>
              </a:spcAft>
              <a:buFont typeface="Arial" panose="020B0604020202020204" pitchFamily="34" charset="0"/>
              <a:buChar char="•"/>
            </a:pPr>
            <a:r>
              <a:rPr lang="en-US" sz="1800" b="1" dirty="0">
                <a:solidFill>
                  <a:srgbClr val="505050"/>
                </a:solidFill>
              </a:rPr>
              <a:t>resources </a:t>
            </a:r>
            <a:r>
              <a:rPr lang="en-US" sz="1800" dirty="0">
                <a:solidFill>
                  <a:srgbClr val="505050"/>
                </a:solidFill>
              </a:rPr>
              <a:t>property</a:t>
            </a:r>
          </a:p>
          <a:p>
            <a:pPr marL="457200" indent="-457200">
              <a:buFont typeface="Arial" panose="020B0604020202020204" pitchFamily="34" charset="0"/>
              <a:buChar char="•"/>
            </a:pPr>
            <a:endParaRPr lang="en-US" sz="1800" dirty="0">
              <a:solidFill>
                <a:srgbClr val="505050"/>
              </a:solidFill>
            </a:endParaRPr>
          </a:p>
          <a:p>
            <a:r>
              <a:rPr lang="en-US" sz="2800" dirty="0">
                <a:solidFill>
                  <a:srgbClr val="0078D7"/>
                </a:solidFill>
              </a:rPr>
              <a:t>The dependencies between resources are evaluated and resources are deployed in their dependent order.</a:t>
            </a:r>
          </a:p>
        </p:txBody>
      </p:sp>
      <p:sp>
        <p:nvSpPr>
          <p:cNvPr id="3" name="Title 2"/>
          <p:cNvSpPr>
            <a:spLocks noGrp="1"/>
          </p:cNvSpPr>
          <p:nvPr>
            <p:ph type="title"/>
          </p:nvPr>
        </p:nvSpPr>
        <p:spPr/>
        <p:txBody>
          <a:bodyPr/>
          <a:lstStyle/>
          <a:p>
            <a:r>
              <a:rPr lang="en-US" dirty="0">
                <a:solidFill>
                  <a:srgbClr val="505050"/>
                </a:solidFill>
              </a:rPr>
              <a:t>Defining dependencies in ARM Templates</a:t>
            </a:r>
          </a:p>
        </p:txBody>
      </p:sp>
      <p:pic>
        <p:nvPicPr>
          <p:cNvPr id="4" name="Picture 3"/>
          <p:cNvPicPr>
            <a:picLocks noChangeAspect="1"/>
          </p:cNvPicPr>
          <p:nvPr/>
        </p:nvPicPr>
        <p:blipFill>
          <a:blip r:embed="rId3"/>
          <a:stretch>
            <a:fillRect/>
          </a:stretch>
        </p:blipFill>
        <p:spPr>
          <a:xfrm>
            <a:off x="503238" y="3802063"/>
            <a:ext cx="6676579" cy="3020679"/>
          </a:xfrm>
          <a:prstGeom prst="rect">
            <a:avLst/>
          </a:prstGeom>
        </p:spPr>
      </p:pic>
    </p:spTree>
    <p:extLst>
      <p:ext uri="{BB962C8B-B14F-4D97-AF65-F5344CB8AC3E}">
        <p14:creationId xmlns:p14="http://schemas.microsoft.com/office/powerpoint/2010/main" val="34049082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Property – dependsOn</a:t>
            </a:r>
          </a:p>
        </p:txBody>
      </p:sp>
      <p:sp>
        <p:nvSpPr>
          <p:cNvPr id="7" name="Text Placeholder 6"/>
          <p:cNvSpPr>
            <a:spLocks noGrp="1"/>
          </p:cNvSpPr>
          <p:nvPr>
            <p:ph type="body" sz="quarter" idx="10"/>
          </p:nvPr>
        </p:nvSpPr>
        <p:spPr>
          <a:xfrm>
            <a:off x="366962" y="1439862"/>
            <a:ext cx="10347075" cy="4194995"/>
          </a:xfrm>
        </p:spPr>
        <p:txBody>
          <a:bodyPr/>
          <a:lstStyle/>
          <a:p>
            <a:r>
              <a:rPr lang="en-US" sz="2800" dirty="0">
                <a:solidFill>
                  <a:srgbClr val="0078D7"/>
                </a:solidFill>
                <a:latin typeface="+mj-lt"/>
                <a:cs typeface="+mn-cs"/>
              </a:rPr>
              <a:t>Why use this property?</a:t>
            </a:r>
          </a:p>
          <a:p>
            <a:pPr marL="342900" indent="-342900">
              <a:spcAft>
                <a:spcPts val="600"/>
              </a:spcAft>
              <a:buFont typeface="Arial" panose="020B0604020202020204" pitchFamily="34" charset="0"/>
              <a:buChar char="•"/>
            </a:pPr>
            <a:r>
              <a:rPr lang="en-US" sz="1800" dirty="0">
                <a:solidFill>
                  <a:srgbClr val="505050"/>
                </a:solidFill>
                <a:latin typeface="+mj-lt"/>
                <a:cs typeface="+mn-cs"/>
              </a:rPr>
              <a:t>Provides ability to define dependencies for a resource</a:t>
            </a:r>
          </a:p>
          <a:p>
            <a:pPr marL="689398" lvl="1" indent="-342900">
              <a:spcAft>
                <a:spcPts val="600"/>
              </a:spcAft>
              <a:buFont typeface="Arial" panose="020B0604020202020204" pitchFamily="34" charset="0"/>
              <a:buChar char="•"/>
            </a:pPr>
            <a:r>
              <a:rPr lang="en-US" sz="1600" dirty="0">
                <a:solidFill>
                  <a:srgbClr val="505050"/>
                </a:solidFill>
                <a:latin typeface="+mj-lt"/>
                <a:cs typeface="+mn-cs"/>
              </a:rPr>
              <a:t>Dependence on having a database resource successfully provisioned for a given VM</a:t>
            </a:r>
          </a:p>
          <a:p>
            <a:pPr marL="689398" lvl="1" indent="-342900">
              <a:spcAft>
                <a:spcPts val="600"/>
              </a:spcAft>
              <a:buFont typeface="Arial" panose="020B0604020202020204" pitchFamily="34" charset="0"/>
              <a:buChar char="•"/>
            </a:pPr>
            <a:r>
              <a:rPr lang="en-US" sz="1600" dirty="0">
                <a:solidFill>
                  <a:srgbClr val="505050"/>
                </a:solidFill>
                <a:latin typeface="+mj-lt"/>
                <a:cs typeface="+mn-cs"/>
              </a:rPr>
              <a:t>Dependence for multiple nodes in your cluster to be installed before deploying a VM with the cluster management tool</a:t>
            </a:r>
          </a:p>
          <a:p>
            <a:pPr marL="342900" indent="-342900">
              <a:spcAft>
                <a:spcPts val="600"/>
              </a:spcAft>
              <a:buFont typeface="Arial" panose="020B0604020202020204" pitchFamily="34" charset="0"/>
              <a:buChar char="•"/>
            </a:pPr>
            <a:r>
              <a:rPr lang="en-US" sz="1800" dirty="0">
                <a:solidFill>
                  <a:srgbClr val="505050"/>
                </a:solidFill>
                <a:latin typeface="+mj-lt"/>
                <a:cs typeface="+mn-cs"/>
              </a:rPr>
              <a:t>Evaluates dependences between resources so resources are deployed in their dependent order</a:t>
            </a:r>
          </a:p>
          <a:p>
            <a:pPr marL="342900" indent="-342900">
              <a:buFont typeface="Arial" panose="020B0604020202020204" pitchFamily="34" charset="0"/>
              <a:buChar char="•"/>
            </a:pPr>
            <a:endParaRPr lang="en-US" sz="2000" dirty="0">
              <a:solidFill>
                <a:srgbClr val="505050"/>
              </a:solidFill>
              <a:latin typeface="+mj-lt"/>
              <a:cs typeface="+mn-cs"/>
            </a:endParaRPr>
          </a:p>
          <a:p>
            <a:pPr marL="342900" indent="-342900">
              <a:buFont typeface="Arial" panose="020B0604020202020204" pitchFamily="34" charset="0"/>
              <a:buChar char="•"/>
            </a:pPr>
            <a:endParaRPr lang="en-US" sz="2000" dirty="0">
              <a:solidFill>
                <a:srgbClr val="505050"/>
              </a:solidFill>
              <a:latin typeface="+mj-lt"/>
              <a:cs typeface="+mn-cs"/>
            </a:endParaRPr>
          </a:p>
          <a:p>
            <a:r>
              <a:rPr lang="en-US" sz="2800" dirty="0">
                <a:solidFill>
                  <a:srgbClr val="0078D7"/>
                </a:solidFill>
                <a:latin typeface="+mj-lt"/>
                <a:cs typeface="+mn-cs"/>
              </a:rPr>
              <a:t>Not applicable use cases</a:t>
            </a:r>
          </a:p>
          <a:p>
            <a:pPr marL="342900" indent="-342900">
              <a:spcAft>
                <a:spcPts val="600"/>
              </a:spcAft>
              <a:buFont typeface="Arial" panose="020B0604020202020204" pitchFamily="34" charset="0"/>
              <a:buChar char="•"/>
            </a:pPr>
            <a:r>
              <a:rPr lang="en-US" sz="1800" dirty="0">
                <a:solidFill>
                  <a:srgbClr val="505050"/>
                </a:solidFill>
                <a:latin typeface="+mj-lt"/>
                <a:cs typeface="+mn-cs"/>
              </a:rPr>
              <a:t>Documenting how resources are interconnected,</a:t>
            </a:r>
          </a:p>
          <a:p>
            <a:pPr marL="342900" indent="-342900">
              <a:spcAft>
                <a:spcPts val="600"/>
              </a:spcAft>
              <a:buFont typeface="Arial" panose="020B0604020202020204" pitchFamily="34" charset="0"/>
              <a:buChar char="•"/>
            </a:pPr>
            <a:r>
              <a:rPr lang="en-US" sz="1800" dirty="0">
                <a:solidFill>
                  <a:srgbClr val="505050"/>
                </a:solidFill>
                <a:latin typeface="+mj-lt"/>
                <a:cs typeface="+mn-cs"/>
              </a:rPr>
              <a:t>Risking negative performance impact where you may inadvertently distract the deployment engine from using parallelism where it might have otherwise</a:t>
            </a:r>
          </a:p>
        </p:txBody>
      </p:sp>
    </p:spTree>
    <p:extLst>
      <p:ext uri="{BB962C8B-B14F-4D97-AF65-F5344CB8AC3E}">
        <p14:creationId xmlns:p14="http://schemas.microsoft.com/office/powerpoint/2010/main" val="26181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889564" cy="763588"/>
          </a:xfrm>
        </p:spPr>
        <p:txBody>
          <a:bodyPr/>
          <a:lstStyle/>
          <a:p>
            <a:r>
              <a:rPr lang="en-US" dirty="0">
                <a:solidFill>
                  <a:srgbClr val="505050"/>
                </a:solidFill>
              </a:rPr>
              <a:t>Property resources</a:t>
            </a:r>
          </a:p>
        </p:txBody>
      </p:sp>
      <p:sp>
        <p:nvSpPr>
          <p:cNvPr id="7" name="Text Placeholder 6"/>
          <p:cNvSpPr>
            <a:spLocks noGrp="1"/>
          </p:cNvSpPr>
          <p:nvPr>
            <p:ph type="body" sz="quarter" idx="10"/>
          </p:nvPr>
        </p:nvSpPr>
        <p:spPr>
          <a:xfrm>
            <a:off x="349655" y="1439544"/>
            <a:ext cx="5871650" cy="1514261"/>
          </a:xfrm>
        </p:spPr>
        <p:txBody>
          <a:bodyPr/>
          <a:lstStyle/>
          <a:p>
            <a:r>
              <a:rPr lang="en-US" sz="2400" dirty="0">
                <a:solidFill>
                  <a:srgbClr val="0078D7"/>
                </a:solidFill>
                <a:latin typeface="+mj-lt"/>
                <a:cs typeface="+mn-cs"/>
              </a:rPr>
              <a:t>The </a:t>
            </a:r>
            <a:r>
              <a:rPr lang="en-US" sz="2400" b="1" dirty="0">
                <a:solidFill>
                  <a:srgbClr val="0078D7"/>
                </a:solidFill>
                <a:latin typeface="+mj-lt"/>
                <a:cs typeface="+mn-cs"/>
              </a:rPr>
              <a:t>resources</a:t>
            </a:r>
            <a:r>
              <a:rPr lang="en-US" sz="2400" dirty="0">
                <a:solidFill>
                  <a:srgbClr val="0078D7"/>
                </a:solidFill>
                <a:latin typeface="+mj-lt"/>
                <a:cs typeface="+mn-cs"/>
              </a:rPr>
              <a:t> property allows you to specify child resources that are related to the resource being defined. Child resources can only be defined 5 levels deep</a:t>
            </a:r>
            <a:r>
              <a:rPr lang="en-US" sz="2400" b="1" dirty="0">
                <a:solidFill>
                  <a:srgbClr val="0078D7"/>
                </a:solidFill>
                <a:latin typeface="+mj-lt"/>
                <a:cs typeface="+mn-cs"/>
              </a:rPr>
              <a:t>.</a:t>
            </a:r>
            <a:endParaRPr lang="en-US" sz="2400" dirty="0">
              <a:solidFill>
                <a:srgbClr val="0078D7"/>
              </a:solidFill>
              <a:latin typeface="+mj-lt"/>
              <a:cs typeface="+mn-cs"/>
            </a:endParaRPr>
          </a:p>
        </p:txBody>
      </p:sp>
      <p:pic>
        <p:nvPicPr>
          <p:cNvPr id="5" name="Picture 4"/>
          <p:cNvPicPr>
            <a:picLocks noChangeAspect="1"/>
          </p:cNvPicPr>
          <p:nvPr/>
        </p:nvPicPr>
        <p:blipFill>
          <a:blip r:embed="rId3"/>
          <a:stretch>
            <a:fillRect/>
          </a:stretch>
        </p:blipFill>
        <p:spPr>
          <a:xfrm>
            <a:off x="471687" y="3497262"/>
            <a:ext cx="5822750" cy="2897664"/>
          </a:xfrm>
          <a:prstGeom prst="rect">
            <a:avLst/>
          </a:prstGeom>
        </p:spPr>
      </p:pic>
      <p:sp>
        <p:nvSpPr>
          <p:cNvPr id="6" name="Rectangle 5"/>
          <p:cNvSpPr/>
          <p:nvPr/>
        </p:nvSpPr>
        <p:spPr bwMode="auto">
          <a:xfrm>
            <a:off x="890174" y="4880995"/>
            <a:ext cx="5112659" cy="3550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6"/>
          <p:cNvSpPr txBox="1">
            <a:spLocks/>
          </p:cNvSpPr>
          <p:nvPr/>
        </p:nvSpPr>
        <p:spPr>
          <a:xfrm>
            <a:off x="6899785" y="1439544"/>
            <a:ext cx="5394076" cy="5195268"/>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2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49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515"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43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83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rgbClr val="0078D7"/>
                </a:solidFill>
                <a:effectLst/>
                <a:uLnTx/>
                <a:uFillTx/>
                <a:latin typeface="+mn-lt"/>
                <a:ea typeface="+mn-ea"/>
              </a:rPr>
              <a:t>Note: </a:t>
            </a:r>
            <a:r>
              <a:rPr kumimoji="0" lang="en-US" sz="2000" b="0" i="0" u="none" strike="noStrike" kern="1200" cap="none" spc="0" normalizeH="0" baseline="0" noProof="0" dirty="0">
                <a:ln>
                  <a:noFill/>
                </a:ln>
                <a:solidFill>
                  <a:srgbClr val="505050"/>
                </a:solidFill>
                <a:effectLst/>
                <a:uLnTx/>
                <a:uFillTx/>
                <a:latin typeface="+mj-lt"/>
                <a:ea typeface="+mn-ea"/>
              </a:rPr>
              <a:t>If you need the child resource to be deployed after the parent resource, you must explicitly state that dependency with the </a:t>
            </a:r>
            <a:r>
              <a:rPr kumimoji="0" lang="en-US" sz="2000" i="0" u="none" strike="noStrike" kern="1200" cap="none" spc="0" normalizeH="0" baseline="0" noProof="0" dirty="0">
                <a:ln>
                  <a:noFill/>
                </a:ln>
                <a:solidFill>
                  <a:srgbClr val="505050"/>
                </a:solidFill>
                <a:effectLst/>
                <a:uLnTx/>
                <a:uFillTx/>
                <a:latin typeface="+mn-lt"/>
                <a:ea typeface="+mn-ea"/>
              </a:rPr>
              <a:t>dependsOn property.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mj-lt"/>
                <a:ea typeface="+mn-ea"/>
                <a:cs typeface="+mn-cs"/>
              </a:rPr>
              <a:t>Additional conditions:</a:t>
            </a:r>
          </a:p>
          <a:p>
            <a:pPr marL="342900" marR="0" lvl="0" indent="-342900" algn="l" defTabSz="932594"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mj-lt"/>
                <a:ea typeface="+mn-ea"/>
                <a:cs typeface="+mn-cs"/>
              </a:rPr>
              <a:t>Each parent resource accepts only certain resource types as child resources</a:t>
            </a:r>
          </a:p>
          <a:p>
            <a:pPr marL="342900" marR="0" lvl="0" indent="-342900" algn="l" defTabSz="932594"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mj-lt"/>
                <a:ea typeface="+mn-ea"/>
                <a:cs typeface="+mn-cs"/>
              </a:rPr>
              <a:t>Accepted resource types are specified in the template schema of the parent resource</a:t>
            </a:r>
          </a:p>
          <a:p>
            <a:pPr marL="342900" marR="0" lvl="0" indent="-342900" algn="l" defTabSz="932594" rtl="0" eaLnBrk="1" fontAlgn="auto" latinLnBrk="0" hangingPunct="1">
              <a:lnSpc>
                <a:spcPct val="90000"/>
              </a:lnSpc>
              <a:spcBef>
                <a:spcPct val="200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mj-lt"/>
                <a:ea typeface="+mn-ea"/>
                <a:cs typeface="+mn-cs"/>
              </a:rPr>
              <a:t>The name of child resource type includes the name of the parent resource type, such as </a:t>
            </a:r>
            <a:r>
              <a:rPr kumimoji="0" lang="en-US" sz="1800" i="0" u="none" strike="noStrike" kern="1200" cap="none" spc="0" normalizeH="0" baseline="0" noProof="0" dirty="0" err="1">
                <a:ln>
                  <a:noFill/>
                </a:ln>
                <a:solidFill>
                  <a:srgbClr val="505050"/>
                </a:solidFill>
                <a:effectLst/>
                <a:uLnTx/>
                <a:uFillTx/>
                <a:latin typeface="+mn-lt"/>
                <a:ea typeface="+mn-ea"/>
                <a:cs typeface="+mn-cs"/>
              </a:rPr>
              <a:t>Microsoft.Web</a:t>
            </a:r>
            <a:r>
              <a:rPr kumimoji="0" lang="en-US" sz="1800" i="0" u="none" strike="noStrike" kern="1200" cap="none" spc="0" normalizeH="0" baseline="0" noProof="0" dirty="0">
                <a:ln>
                  <a:noFill/>
                </a:ln>
                <a:solidFill>
                  <a:srgbClr val="505050"/>
                </a:solidFill>
                <a:effectLst/>
                <a:uLnTx/>
                <a:uFillTx/>
                <a:latin typeface="+mn-lt"/>
                <a:ea typeface="+mn-ea"/>
                <a:cs typeface="+mn-cs"/>
              </a:rPr>
              <a:t>/sites/config </a:t>
            </a:r>
            <a:r>
              <a:rPr kumimoji="0" lang="en-US" sz="1800" b="0" i="0" u="none" strike="noStrike" kern="1200" cap="none" spc="0" normalizeH="0" baseline="0" noProof="0" dirty="0">
                <a:ln>
                  <a:noFill/>
                </a:ln>
                <a:solidFill>
                  <a:srgbClr val="505050"/>
                </a:solidFill>
                <a:effectLst/>
                <a:uLnTx/>
                <a:uFillTx/>
                <a:latin typeface="+mj-lt"/>
                <a:ea typeface="+mn-ea"/>
                <a:cs typeface="+mn-cs"/>
              </a:rPr>
              <a:t>and </a:t>
            </a:r>
            <a:r>
              <a:rPr kumimoji="0" lang="en-US" sz="1800" i="0" u="none" strike="noStrike" kern="1200" cap="none" spc="0" normalizeH="0" baseline="0" noProof="0" dirty="0" err="1">
                <a:ln>
                  <a:noFill/>
                </a:ln>
                <a:solidFill>
                  <a:srgbClr val="505050"/>
                </a:solidFill>
                <a:effectLst/>
                <a:uLnTx/>
                <a:uFillTx/>
                <a:latin typeface="+mn-lt"/>
                <a:ea typeface="+mn-ea"/>
                <a:cs typeface="+mn-cs"/>
              </a:rPr>
              <a:t>Microsoft.Web</a:t>
            </a:r>
            <a:r>
              <a:rPr kumimoji="0" lang="en-US" sz="1800" i="0" u="none" strike="noStrike" kern="1200" cap="none" spc="0" normalizeH="0" baseline="0" noProof="0" dirty="0">
                <a:ln>
                  <a:noFill/>
                </a:ln>
                <a:solidFill>
                  <a:srgbClr val="505050"/>
                </a:solidFill>
                <a:effectLst/>
                <a:uLnTx/>
                <a:uFillTx/>
                <a:latin typeface="+mn-lt"/>
                <a:ea typeface="+mn-ea"/>
                <a:cs typeface="+mn-cs"/>
              </a:rPr>
              <a:t>/sites/extensions </a:t>
            </a:r>
            <a:r>
              <a:rPr kumimoji="0" lang="en-US" sz="1800" b="0" i="0" u="none" strike="noStrike" kern="1200" cap="none" spc="0" normalizeH="0" baseline="0" noProof="0" dirty="0">
                <a:ln>
                  <a:noFill/>
                </a:ln>
                <a:solidFill>
                  <a:srgbClr val="505050"/>
                </a:solidFill>
                <a:effectLst/>
                <a:uLnTx/>
                <a:uFillTx/>
                <a:latin typeface="+mj-lt"/>
                <a:ea typeface="+mn-ea"/>
                <a:cs typeface="+mn-cs"/>
              </a:rPr>
              <a:t>are both child resources of the </a:t>
            </a:r>
            <a:r>
              <a:rPr kumimoji="0" lang="en-US" sz="1800" i="0" u="none" strike="noStrike" kern="1200" cap="none" spc="0" normalizeH="0" baseline="0" noProof="0" dirty="0" err="1">
                <a:ln>
                  <a:noFill/>
                </a:ln>
                <a:solidFill>
                  <a:srgbClr val="505050"/>
                </a:solidFill>
                <a:effectLst/>
                <a:uLnTx/>
                <a:uFillTx/>
                <a:latin typeface="+mn-lt"/>
                <a:ea typeface="+mn-ea"/>
                <a:cs typeface="+mn-cs"/>
              </a:rPr>
              <a:t>Microsoft.Web</a:t>
            </a:r>
            <a:r>
              <a:rPr kumimoji="0" lang="en-US" sz="1800" i="0" u="none" strike="noStrike" kern="1200" cap="none" spc="0" normalizeH="0" baseline="0" noProof="0" dirty="0">
                <a:ln>
                  <a:noFill/>
                </a:ln>
                <a:solidFill>
                  <a:srgbClr val="505050"/>
                </a:solidFill>
                <a:effectLst/>
                <a:uLnTx/>
                <a:uFillTx/>
                <a:latin typeface="+mn-lt"/>
                <a:ea typeface="+mn-ea"/>
                <a:cs typeface="+mn-cs"/>
              </a:rPr>
              <a:t>/sites</a:t>
            </a:r>
          </a:p>
          <a:p>
            <a:pPr marL="342900" marR="0" lvl="0" indent="-342900" algn="l" defTabSz="93259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p:txBody>
      </p:sp>
    </p:spTree>
    <p:extLst>
      <p:ext uri="{BB962C8B-B14F-4D97-AF65-F5344CB8AC3E}">
        <p14:creationId xmlns:p14="http://schemas.microsoft.com/office/powerpoint/2010/main" val="33982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Setup your ARM Template Authoring Environment</a:t>
            </a:r>
          </a:p>
        </p:txBody>
      </p:sp>
    </p:spTree>
    <p:extLst>
      <p:ext uri="{BB962C8B-B14F-4D97-AF65-F5344CB8AC3E}">
        <p14:creationId xmlns:p14="http://schemas.microsoft.com/office/powerpoint/2010/main" val="8954620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56837" y="4411662"/>
            <a:ext cx="1676400" cy="1458823"/>
          </a:xfrm>
          <a:prstGeom prst="rect">
            <a:avLst/>
          </a:prstGeom>
          <a:noFill/>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mj-lt"/>
                <a:ea typeface="+mn-ea"/>
                <a:cs typeface="Segoe UI Semilight" panose="020B0402040204020203" pitchFamily="34" charset="0"/>
              </a:rPr>
              <a:t>… or any Text Editor.</a:t>
            </a:r>
          </a:p>
        </p:txBody>
      </p:sp>
      <p:pic>
        <p:nvPicPr>
          <p:cNvPr id="3" name="Picture 2"/>
          <p:cNvPicPr>
            <a:picLocks noChangeAspect="1"/>
          </p:cNvPicPr>
          <p:nvPr/>
        </p:nvPicPr>
        <p:blipFill rotWithShape="1">
          <a:blip r:embed="rId3"/>
          <a:srcRect r="2290"/>
          <a:stretch/>
        </p:blipFill>
        <p:spPr>
          <a:xfrm>
            <a:off x="427037" y="1592262"/>
            <a:ext cx="9753600" cy="4518260"/>
          </a:xfrm>
          <a:prstGeom prst="rect">
            <a:avLst/>
          </a:prstGeom>
        </p:spPr>
      </p:pic>
      <p:sp>
        <p:nvSpPr>
          <p:cNvPr id="2" name="Title 1"/>
          <p:cNvSpPr>
            <a:spLocks noGrp="1"/>
          </p:cNvSpPr>
          <p:nvPr>
            <p:ph type="title"/>
          </p:nvPr>
        </p:nvSpPr>
        <p:spPr/>
        <p:txBody>
          <a:bodyPr/>
          <a:lstStyle/>
          <a:p>
            <a:r>
              <a:rPr lang="en-US" dirty="0">
                <a:solidFill>
                  <a:srgbClr val="505050"/>
                </a:solidFill>
              </a:rPr>
              <a:t>Available development environments</a:t>
            </a:r>
          </a:p>
        </p:txBody>
      </p:sp>
    </p:spTree>
    <p:extLst>
      <p:ext uri="{BB962C8B-B14F-4D97-AF65-F5344CB8AC3E}">
        <p14:creationId xmlns:p14="http://schemas.microsoft.com/office/powerpoint/2010/main" val="36970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Prepare your environment</a:t>
            </a:r>
          </a:p>
        </p:txBody>
      </p:sp>
      <p:sp>
        <p:nvSpPr>
          <p:cNvPr id="5" name="Text Placeholder 4"/>
          <p:cNvSpPr>
            <a:spLocks noGrp="1"/>
          </p:cNvSpPr>
          <p:nvPr>
            <p:ph type="body" sz="quarter" idx="10"/>
          </p:nvPr>
        </p:nvSpPr>
        <p:spPr>
          <a:xfrm>
            <a:off x="350837" y="1516062"/>
            <a:ext cx="5698058" cy="4008277"/>
          </a:xfrm>
        </p:spPr>
        <p:txBody>
          <a:bodyPr/>
          <a:lstStyle/>
          <a:p>
            <a:pPr marL="514350" lvl="0" indent="-514350" fontAlgn="ctr">
              <a:lnSpc>
                <a:spcPct val="100000"/>
              </a:lnSpc>
              <a:spcBef>
                <a:spcPts val="432"/>
              </a:spcBef>
              <a:spcAft>
                <a:spcPts val="600"/>
              </a:spcAft>
              <a:buSzTx/>
              <a:buFont typeface="+mj-lt"/>
              <a:buAutoNum type="arabicPeriod"/>
              <a:defRPr/>
            </a:pPr>
            <a:r>
              <a:rPr lang="en-US" sz="2800" dirty="0">
                <a:gradFill>
                  <a:gsLst>
                    <a:gs pos="1250">
                      <a:schemeClr val="tx1"/>
                    </a:gs>
                    <a:gs pos="100000">
                      <a:schemeClr val="tx1"/>
                    </a:gs>
                  </a:gsLst>
                  <a:lin ang="5400000" scaled="0"/>
                </a:gradFill>
                <a:latin typeface="+mj-lt"/>
                <a:cs typeface="+mn-cs"/>
              </a:rPr>
              <a:t>Download Visual Studio </a:t>
            </a:r>
          </a:p>
          <a:p>
            <a:pPr marL="514350" lvl="0" indent="-514350" fontAlgn="ctr">
              <a:lnSpc>
                <a:spcPct val="100000"/>
              </a:lnSpc>
              <a:spcBef>
                <a:spcPts val="432"/>
              </a:spcBef>
              <a:spcAft>
                <a:spcPts val="600"/>
              </a:spcAft>
              <a:buSzTx/>
              <a:buFont typeface="+mj-lt"/>
              <a:buAutoNum type="arabicPeriod"/>
              <a:defRPr/>
            </a:pPr>
            <a:r>
              <a:rPr lang="en-US" sz="2800" dirty="0">
                <a:gradFill>
                  <a:gsLst>
                    <a:gs pos="1250">
                      <a:srgbClr val="505050"/>
                    </a:gs>
                    <a:gs pos="100000">
                      <a:srgbClr val="505050"/>
                    </a:gs>
                  </a:gsLst>
                  <a:lin ang="5400000" scaled="0"/>
                </a:gradFill>
                <a:latin typeface="Segoe UI Light"/>
              </a:rPr>
              <a:t>Create a “New Project,” select “Cloud” and then “Get Microsoft Azure SDK for .NET” to download the correct tools/</a:t>
            </a:r>
          </a:p>
          <a:p>
            <a:pPr marL="514350" lvl="0" indent="-514350" fontAlgn="ctr">
              <a:lnSpc>
                <a:spcPct val="100000"/>
              </a:lnSpc>
              <a:spcBef>
                <a:spcPts val="432"/>
              </a:spcBef>
              <a:spcAft>
                <a:spcPts val="600"/>
              </a:spcAft>
              <a:buSzTx/>
              <a:buFont typeface="+mj-lt"/>
              <a:buAutoNum type="arabicPeriod"/>
              <a:defRPr/>
            </a:pPr>
            <a:r>
              <a:rPr lang="en-US" sz="2800" dirty="0">
                <a:gradFill>
                  <a:gsLst>
                    <a:gs pos="1250">
                      <a:srgbClr val="505050"/>
                    </a:gs>
                    <a:gs pos="100000">
                      <a:srgbClr val="505050"/>
                    </a:gs>
                  </a:gsLst>
                  <a:lin ang="5400000" scaled="0"/>
                </a:gradFill>
                <a:latin typeface="Segoe UI Light"/>
              </a:rPr>
              <a:t>Click “OK” and then “Download Microsoft Azure SDK for .NET”</a:t>
            </a:r>
          </a:p>
          <a:p>
            <a:pPr marL="514350" indent="-514350">
              <a:buAutoNum type="arabicPeriod"/>
            </a:pPr>
            <a:endParaRPr lang="en-US" sz="2800" dirty="0">
              <a:gradFill>
                <a:gsLst>
                  <a:gs pos="1250">
                    <a:schemeClr val="tx1"/>
                  </a:gs>
                  <a:gs pos="100000">
                    <a:schemeClr val="tx1"/>
                  </a:gs>
                </a:gsLst>
                <a:lin ang="5400000" scaled="0"/>
              </a:gradFill>
              <a:latin typeface="+mj-lt"/>
              <a:cs typeface="+mn-cs"/>
            </a:endParaRPr>
          </a:p>
        </p:txBody>
      </p:sp>
      <p:pic>
        <p:nvPicPr>
          <p:cNvPr id="6" name="Picture 5"/>
          <p:cNvPicPr>
            <a:picLocks noChangeAspect="1"/>
          </p:cNvPicPr>
          <p:nvPr/>
        </p:nvPicPr>
        <p:blipFill rotWithShape="1">
          <a:blip r:embed="rId3"/>
          <a:srcRect r="26182" b="22531"/>
          <a:stretch/>
        </p:blipFill>
        <p:spPr>
          <a:xfrm>
            <a:off x="6048895" y="1668462"/>
            <a:ext cx="6049215" cy="3821981"/>
          </a:xfrm>
          <a:prstGeom prst="rect">
            <a:avLst/>
          </a:prstGeom>
          <a:ln>
            <a:noFill/>
          </a:ln>
          <a:effectLst/>
        </p:spPr>
      </p:pic>
      <p:pic>
        <p:nvPicPr>
          <p:cNvPr id="3" name="Picture 2"/>
          <p:cNvPicPr>
            <a:picLocks noChangeAspect="1"/>
          </p:cNvPicPr>
          <p:nvPr/>
        </p:nvPicPr>
        <p:blipFill>
          <a:blip r:embed="rId4"/>
          <a:stretch>
            <a:fillRect/>
          </a:stretch>
        </p:blipFill>
        <p:spPr>
          <a:xfrm>
            <a:off x="867294" y="5783262"/>
            <a:ext cx="8468226" cy="915989"/>
          </a:xfrm>
          <a:prstGeom prst="rect">
            <a:avLst/>
          </a:prstGeom>
        </p:spPr>
      </p:pic>
    </p:spTree>
    <p:extLst>
      <p:ext uri="{BB962C8B-B14F-4D97-AF65-F5344CB8AC3E}">
        <p14:creationId xmlns:p14="http://schemas.microsoft.com/office/powerpoint/2010/main" val="379798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C6BCD95-1DF2-4FAB-AC9A-A486279F2741}"/>
              </a:ext>
            </a:extLst>
          </p:cNvPr>
          <p:cNvSpPr/>
          <p:nvPr/>
        </p:nvSpPr>
        <p:spPr bwMode="auto">
          <a:xfrm>
            <a:off x="5761097" y="446"/>
            <a:ext cx="6674497" cy="69935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4639" y="295274"/>
            <a:ext cx="5181598" cy="917575"/>
          </a:xfrm>
        </p:spPr>
        <p:txBody>
          <a:bodyPr/>
          <a:lstStyle/>
          <a:p>
            <a:r>
              <a:rPr lang="en-US" dirty="0">
                <a:solidFill>
                  <a:srgbClr val="505050"/>
                </a:solidFill>
              </a:rPr>
              <a:t>Azure Resource </a:t>
            </a:r>
            <a:br>
              <a:rPr lang="en-US" dirty="0">
                <a:solidFill>
                  <a:srgbClr val="505050"/>
                </a:solidFill>
              </a:rPr>
            </a:br>
            <a:r>
              <a:rPr lang="en-US" dirty="0">
                <a:solidFill>
                  <a:srgbClr val="505050"/>
                </a:solidFill>
              </a:rPr>
              <a:t>Manager</a:t>
            </a:r>
          </a:p>
        </p:txBody>
      </p:sp>
      <p:sp>
        <p:nvSpPr>
          <p:cNvPr id="3" name="Text Placeholder 2"/>
          <p:cNvSpPr>
            <a:spLocks noGrp="1"/>
          </p:cNvSpPr>
          <p:nvPr>
            <p:ph type="body" sz="quarter" idx="10"/>
          </p:nvPr>
        </p:nvSpPr>
        <p:spPr>
          <a:xfrm>
            <a:off x="351537" y="1840252"/>
            <a:ext cx="5485700" cy="3271665"/>
          </a:xfrm>
        </p:spPr>
        <p:txBody>
          <a:bodyPr/>
          <a:lstStyle/>
          <a:p>
            <a:pPr>
              <a:spcAft>
                <a:spcPts val="600"/>
              </a:spcAft>
            </a:pPr>
            <a:r>
              <a:rPr lang="en-US" sz="2800" dirty="0">
                <a:solidFill>
                  <a:srgbClr val="0078D7"/>
                </a:solidFill>
              </a:rPr>
              <a:t>A declarative, template-driven approach</a:t>
            </a:r>
          </a:p>
          <a:p>
            <a:pPr marL="285750" lvl="1" indent="-285750">
              <a:spcAft>
                <a:spcPts val="600"/>
              </a:spcAft>
              <a:buFont typeface="Arial" panose="020B0604020202020204" pitchFamily="34" charset="0"/>
              <a:buChar char="•"/>
            </a:pPr>
            <a:r>
              <a:rPr lang="en-US" sz="1800" dirty="0">
                <a:solidFill>
                  <a:srgbClr val="505050"/>
                </a:solidFill>
                <a:latin typeface="+mj-lt"/>
              </a:rPr>
              <a:t>Serves to orchestrate deployment </a:t>
            </a:r>
            <a:br>
              <a:rPr lang="en-US" sz="1800" dirty="0">
                <a:solidFill>
                  <a:srgbClr val="505050"/>
                </a:solidFill>
                <a:latin typeface="+mj-lt"/>
              </a:rPr>
            </a:br>
            <a:r>
              <a:rPr lang="en-US" sz="1800" dirty="0">
                <a:solidFill>
                  <a:srgbClr val="505050"/>
                </a:solidFill>
                <a:latin typeface="+mj-lt"/>
              </a:rPr>
              <a:t>across different resources</a:t>
            </a:r>
          </a:p>
          <a:p>
            <a:pPr marL="285750" lvl="1" indent="-285750">
              <a:spcAft>
                <a:spcPts val="600"/>
              </a:spcAft>
              <a:buFont typeface="Arial" panose="020B0604020202020204" pitchFamily="34" charset="0"/>
              <a:buChar char="•"/>
            </a:pPr>
            <a:r>
              <a:rPr lang="en-US" sz="1800" dirty="0">
                <a:solidFill>
                  <a:srgbClr val="505050"/>
                </a:solidFill>
                <a:latin typeface="+mj-lt"/>
              </a:rPr>
              <a:t>Maps configuration to resource settings</a:t>
            </a:r>
          </a:p>
          <a:p>
            <a:pPr marL="285769" lvl="2" indent="-285750">
              <a:spcAft>
                <a:spcPts val="600"/>
              </a:spcAft>
              <a:buClr>
                <a:srgbClr val="505050"/>
              </a:buClr>
              <a:buFont typeface="Arial" panose="020B0604020202020204" pitchFamily="34" charset="0"/>
              <a:buChar char="•"/>
            </a:pPr>
            <a:r>
              <a:rPr lang="en-US" sz="1800" dirty="0">
                <a:solidFill>
                  <a:srgbClr val="505050"/>
                </a:solidFill>
                <a:latin typeface="+mj-lt"/>
              </a:rPr>
              <a:t>Central endpoint to:</a:t>
            </a:r>
          </a:p>
          <a:p>
            <a:pPr marL="514327" lvl="3" indent="-285750">
              <a:spcAft>
                <a:spcPts val="600"/>
              </a:spcAft>
              <a:buClr>
                <a:srgbClr val="505050"/>
              </a:buClr>
              <a:buFont typeface="Arial" panose="020B0604020202020204" pitchFamily="34" charset="0"/>
              <a:buChar char="•"/>
            </a:pPr>
            <a:r>
              <a:rPr lang="en-US" sz="1600" dirty="0">
                <a:solidFill>
                  <a:srgbClr val="505050"/>
                </a:solidFill>
                <a:latin typeface="+mj-lt"/>
              </a:rPr>
              <a:t>Deploy models for cloud service resources</a:t>
            </a:r>
          </a:p>
          <a:p>
            <a:pPr marL="514327" lvl="3" indent="-285750">
              <a:spcAft>
                <a:spcPts val="600"/>
              </a:spcAft>
              <a:buClr>
                <a:srgbClr val="505050"/>
              </a:buClr>
              <a:buFont typeface="Arial" panose="020B0604020202020204" pitchFamily="34" charset="0"/>
              <a:buChar char="•"/>
            </a:pPr>
            <a:r>
              <a:rPr lang="en-US" sz="1600" dirty="0">
                <a:solidFill>
                  <a:srgbClr val="505050"/>
                </a:solidFill>
                <a:latin typeface="+mj-lt"/>
              </a:rPr>
              <a:t>Manage lifetime and global properties of cloud services</a:t>
            </a:r>
          </a:p>
        </p:txBody>
      </p:sp>
      <p:sp>
        <p:nvSpPr>
          <p:cNvPr id="10" name="Rectangle 9"/>
          <p:cNvSpPr/>
          <p:nvPr/>
        </p:nvSpPr>
        <p:spPr bwMode="auto">
          <a:xfrm>
            <a:off x="7516828" y="3237248"/>
            <a:ext cx="3218068" cy="1994982"/>
          </a:xfrm>
          <a:prstGeom prst="rect">
            <a:avLst/>
          </a:prstGeom>
          <a:solidFill>
            <a:schemeClr val="bg1">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144" name="Group 143"/>
          <p:cNvGrpSpPr/>
          <p:nvPr/>
        </p:nvGrpSpPr>
        <p:grpSpPr>
          <a:xfrm>
            <a:off x="11006773" y="1578692"/>
            <a:ext cx="1200109" cy="1200109"/>
            <a:chOff x="9722025" y="1404658"/>
            <a:chExt cx="1056275" cy="1056275"/>
          </a:xfrm>
        </p:grpSpPr>
        <p:sp>
          <p:nvSpPr>
            <p:cNvPr id="99" name="Rectangle 98"/>
            <p:cNvSpPr/>
            <p:nvPr/>
          </p:nvSpPr>
          <p:spPr bwMode="auto">
            <a:xfrm>
              <a:off x="9722025" y="1404658"/>
              <a:ext cx="1056275" cy="105627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Storage</a:t>
              </a:r>
            </a:p>
          </p:txBody>
        </p:sp>
        <p:sp>
          <p:nvSpPr>
            <p:cNvPr id="86" name="Freeform 35"/>
            <p:cNvSpPr>
              <a:spLocks noChangeAspect="1" noEditPoints="1"/>
            </p:cNvSpPr>
            <p:nvPr/>
          </p:nvSpPr>
          <p:spPr bwMode="auto">
            <a:xfrm>
              <a:off x="10376769" y="2011870"/>
              <a:ext cx="300117" cy="344509"/>
            </a:xfrm>
            <a:custGeom>
              <a:avLst/>
              <a:gdLst>
                <a:gd name="T0" fmla="*/ 730 w 1460"/>
                <a:gd name="T1" fmla="*/ 0 h 1675"/>
                <a:gd name="T2" fmla="*/ 0 w 1460"/>
                <a:gd name="T3" fmla="*/ 256 h 1675"/>
                <a:gd name="T4" fmla="*/ 0 w 1460"/>
                <a:gd name="T5" fmla="*/ 454 h 1675"/>
                <a:gd name="T6" fmla="*/ 0 w 1460"/>
                <a:gd name="T7" fmla="*/ 1231 h 1675"/>
                <a:gd name="T8" fmla="*/ 0 w 1460"/>
                <a:gd name="T9" fmla="*/ 1389 h 1675"/>
                <a:gd name="T10" fmla="*/ 0 w 1460"/>
                <a:gd name="T11" fmla="*/ 1399 h 1675"/>
                <a:gd name="T12" fmla="*/ 0 w 1460"/>
                <a:gd name="T13" fmla="*/ 1419 h 1675"/>
                <a:gd name="T14" fmla="*/ 730 w 1460"/>
                <a:gd name="T15" fmla="*/ 1675 h 1675"/>
                <a:gd name="T16" fmla="*/ 1460 w 1460"/>
                <a:gd name="T17" fmla="*/ 1419 h 1675"/>
                <a:gd name="T18" fmla="*/ 1460 w 1460"/>
                <a:gd name="T19" fmla="*/ 1221 h 1675"/>
                <a:gd name="T20" fmla="*/ 1460 w 1460"/>
                <a:gd name="T21" fmla="*/ 444 h 1675"/>
                <a:gd name="T22" fmla="*/ 1460 w 1460"/>
                <a:gd name="T23" fmla="*/ 285 h 1675"/>
                <a:gd name="T24" fmla="*/ 1460 w 1460"/>
                <a:gd name="T25" fmla="*/ 276 h 1675"/>
                <a:gd name="T26" fmla="*/ 1460 w 1460"/>
                <a:gd name="T27" fmla="*/ 256 h 1675"/>
                <a:gd name="T28" fmla="*/ 730 w 1460"/>
                <a:gd name="T29" fmla="*/ 0 h 1675"/>
                <a:gd name="T30" fmla="*/ 730 w 1460"/>
                <a:gd name="T31" fmla="*/ 451 h 1675"/>
                <a:gd name="T32" fmla="*/ 144 w 1460"/>
                <a:gd name="T33" fmla="*/ 285 h 1675"/>
                <a:gd name="T34" fmla="*/ 730 w 1460"/>
                <a:gd name="T35" fmla="*/ 113 h 1675"/>
                <a:gd name="T36" fmla="*/ 1317 w 1460"/>
                <a:gd name="T37" fmla="*/ 285 h 1675"/>
                <a:gd name="T38" fmla="*/ 730 w 1460"/>
                <a:gd name="T39" fmla="*/ 451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0" h="1675">
                  <a:moveTo>
                    <a:pt x="730" y="0"/>
                  </a:moveTo>
                  <a:cubicBezTo>
                    <a:pt x="346" y="0"/>
                    <a:pt x="30" y="108"/>
                    <a:pt x="0" y="256"/>
                  </a:cubicBezTo>
                  <a:cubicBezTo>
                    <a:pt x="0" y="256"/>
                    <a:pt x="0" y="256"/>
                    <a:pt x="0" y="454"/>
                  </a:cubicBezTo>
                  <a:cubicBezTo>
                    <a:pt x="0" y="454"/>
                    <a:pt x="0" y="454"/>
                    <a:pt x="0" y="1231"/>
                  </a:cubicBezTo>
                  <a:cubicBezTo>
                    <a:pt x="0" y="1281"/>
                    <a:pt x="0" y="1333"/>
                    <a:pt x="0" y="1389"/>
                  </a:cubicBezTo>
                  <a:cubicBezTo>
                    <a:pt x="0" y="1399"/>
                    <a:pt x="0" y="1399"/>
                    <a:pt x="0" y="1399"/>
                  </a:cubicBezTo>
                  <a:cubicBezTo>
                    <a:pt x="0" y="1409"/>
                    <a:pt x="0" y="1409"/>
                    <a:pt x="0" y="1419"/>
                  </a:cubicBezTo>
                  <a:cubicBezTo>
                    <a:pt x="30" y="1567"/>
                    <a:pt x="346" y="1675"/>
                    <a:pt x="730" y="1675"/>
                  </a:cubicBezTo>
                  <a:cubicBezTo>
                    <a:pt x="1115" y="1675"/>
                    <a:pt x="1431" y="1567"/>
                    <a:pt x="1460" y="1419"/>
                  </a:cubicBezTo>
                  <a:cubicBezTo>
                    <a:pt x="1460" y="1419"/>
                    <a:pt x="1460" y="1419"/>
                    <a:pt x="1460" y="1221"/>
                  </a:cubicBezTo>
                  <a:cubicBezTo>
                    <a:pt x="1460" y="1082"/>
                    <a:pt x="1460" y="846"/>
                    <a:pt x="1460" y="444"/>
                  </a:cubicBezTo>
                  <a:cubicBezTo>
                    <a:pt x="1460" y="394"/>
                    <a:pt x="1460" y="341"/>
                    <a:pt x="1460" y="285"/>
                  </a:cubicBezTo>
                  <a:cubicBezTo>
                    <a:pt x="1460" y="276"/>
                    <a:pt x="1460" y="276"/>
                    <a:pt x="1460" y="276"/>
                  </a:cubicBezTo>
                  <a:cubicBezTo>
                    <a:pt x="1460" y="266"/>
                    <a:pt x="1460" y="266"/>
                    <a:pt x="1460" y="256"/>
                  </a:cubicBezTo>
                  <a:cubicBezTo>
                    <a:pt x="1431" y="108"/>
                    <a:pt x="1115" y="0"/>
                    <a:pt x="730" y="0"/>
                  </a:cubicBezTo>
                  <a:close/>
                  <a:moveTo>
                    <a:pt x="730" y="451"/>
                  </a:moveTo>
                  <a:cubicBezTo>
                    <a:pt x="405" y="451"/>
                    <a:pt x="144" y="377"/>
                    <a:pt x="144" y="285"/>
                  </a:cubicBezTo>
                  <a:cubicBezTo>
                    <a:pt x="144" y="193"/>
                    <a:pt x="405" y="113"/>
                    <a:pt x="730" y="113"/>
                  </a:cubicBezTo>
                  <a:cubicBezTo>
                    <a:pt x="1055" y="113"/>
                    <a:pt x="1317" y="193"/>
                    <a:pt x="1317" y="285"/>
                  </a:cubicBezTo>
                  <a:cubicBezTo>
                    <a:pt x="1317" y="377"/>
                    <a:pt x="1055" y="451"/>
                    <a:pt x="730" y="451"/>
                  </a:cubicBezTo>
                  <a:close/>
                </a:path>
              </a:pathLst>
            </a:custGeom>
            <a:solidFill>
              <a:schemeClr val="bg1"/>
            </a:solidFill>
            <a:ln>
              <a:noFill/>
            </a:ln>
          </p:spPr>
          <p:txBody>
            <a:bodyPr vert="horz" wrap="square" lIns="93235" tIns="0" rIns="93235" bIns="0" numCol="1" anchor="ctr" anchorCtr="0" compatLnSpc="1">
              <a:prstTxWarp prst="textNoShape">
                <a:avLst/>
              </a:prstTxWarp>
            </a:bodyPr>
            <a:lstStyle/>
            <a:p>
              <a:pPr marL="0" marR="0" lvl="0" indent="0" algn="l" defTabSz="932470" rtl="0" eaLnBrk="1" fontAlgn="auto" latinLnBrk="0" hangingPunct="1">
                <a:lnSpc>
                  <a:spcPct val="9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2917">
                      <a:srgbClr val="FFFFFF"/>
                    </a:gs>
                    <a:gs pos="100000">
                      <a:srgbClr val="FFFFFF"/>
                    </a:gs>
                  </a:gsLst>
                  <a:lin ang="0" scaled="0"/>
                </a:gradFill>
                <a:effectLst/>
                <a:uLnTx/>
                <a:uFillTx/>
                <a:latin typeface="Segoe UI"/>
                <a:ea typeface="+mn-ea"/>
                <a:cs typeface="+mn-cs"/>
              </a:endParaRPr>
            </a:p>
          </p:txBody>
        </p:sp>
      </p:grpSp>
      <p:grpSp>
        <p:nvGrpSpPr>
          <p:cNvPr id="142" name="Group 141"/>
          <p:cNvGrpSpPr/>
          <p:nvPr/>
        </p:nvGrpSpPr>
        <p:grpSpPr>
          <a:xfrm>
            <a:off x="8498335" y="1578692"/>
            <a:ext cx="1200109" cy="1200109"/>
            <a:chOff x="7514225" y="1404658"/>
            <a:chExt cx="1056275" cy="1056275"/>
          </a:xfrm>
        </p:grpSpPr>
        <p:sp>
          <p:nvSpPr>
            <p:cNvPr id="97" name="Rectangle 96"/>
            <p:cNvSpPr/>
            <p:nvPr/>
          </p:nvSpPr>
          <p:spPr bwMode="auto">
            <a:xfrm>
              <a:off x="7514225" y="1404658"/>
              <a:ext cx="1056275" cy="105627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89" name="Freeform 5"/>
            <p:cNvSpPr>
              <a:spLocks noEditPoints="1"/>
            </p:cNvSpPr>
            <p:nvPr/>
          </p:nvSpPr>
          <p:spPr bwMode="auto">
            <a:xfrm>
              <a:off x="8111688" y="2021764"/>
              <a:ext cx="356038" cy="325551"/>
            </a:xfrm>
            <a:custGeom>
              <a:avLst/>
              <a:gdLst>
                <a:gd name="T0" fmla="*/ 1238 w 1238"/>
                <a:gd name="T1" fmla="*/ 909 h 1132"/>
                <a:gd name="T2" fmla="*/ 1238 w 1238"/>
                <a:gd name="T3" fmla="*/ 0 h 1132"/>
                <a:gd name="T4" fmla="*/ 0 w 1238"/>
                <a:gd name="T5" fmla="*/ 0 h 1132"/>
                <a:gd name="T6" fmla="*/ 0 w 1238"/>
                <a:gd name="T7" fmla="*/ 909 h 1132"/>
                <a:gd name="T8" fmla="*/ 421 w 1238"/>
                <a:gd name="T9" fmla="*/ 909 h 1132"/>
                <a:gd name="T10" fmla="*/ 421 w 1238"/>
                <a:gd name="T11" fmla="*/ 1061 h 1132"/>
                <a:gd name="T12" fmla="*/ 190 w 1238"/>
                <a:gd name="T13" fmla="*/ 1061 h 1132"/>
                <a:gd name="T14" fmla="*/ 190 w 1238"/>
                <a:gd name="T15" fmla="*/ 1132 h 1132"/>
                <a:gd name="T16" fmla="*/ 1021 w 1238"/>
                <a:gd name="T17" fmla="*/ 1132 h 1132"/>
                <a:gd name="T18" fmla="*/ 1021 w 1238"/>
                <a:gd name="T19" fmla="*/ 1061 h 1132"/>
                <a:gd name="T20" fmla="*/ 791 w 1238"/>
                <a:gd name="T21" fmla="*/ 1061 h 1132"/>
                <a:gd name="T22" fmla="*/ 791 w 1238"/>
                <a:gd name="T23" fmla="*/ 909 h 1132"/>
                <a:gd name="T24" fmla="*/ 1238 w 1238"/>
                <a:gd name="T25" fmla="*/ 909 h 1132"/>
                <a:gd name="T26" fmla="*/ 88 w 1238"/>
                <a:gd name="T27" fmla="*/ 88 h 1132"/>
                <a:gd name="T28" fmla="*/ 1150 w 1238"/>
                <a:gd name="T29" fmla="*/ 88 h 1132"/>
                <a:gd name="T30" fmla="*/ 1150 w 1238"/>
                <a:gd name="T31" fmla="*/ 818 h 1132"/>
                <a:gd name="T32" fmla="*/ 88 w 1238"/>
                <a:gd name="T33" fmla="*/ 818 h 1132"/>
                <a:gd name="T34" fmla="*/ 88 w 1238"/>
                <a:gd name="T35" fmla="*/ 8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8" h="1132">
                  <a:moveTo>
                    <a:pt x="1238" y="909"/>
                  </a:moveTo>
                  <a:lnTo>
                    <a:pt x="1238" y="0"/>
                  </a:lnTo>
                  <a:lnTo>
                    <a:pt x="0" y="0"/>
                  </a:lnTo>
                  <a:lnTo>
                    <a:pt x="0" y="909"/>
                  </a:lnTo>
                  <a:lnTo>
                    <a:pt x="421" y="909"/>
                  </a:lnTo>
                  <a:lnTo>
                    <a:pt x="421" y="1061"/>
                  </a:lnTo>
                  <a:lnTo>
                    <a:pt x="190" y="1061"/>
                  </a:lnTo>
                  <a:lnTo>
                    <a:pt x="190" y="1132"/>
                  </a:lnTo>
                  <a:lnTo>
                    <a:pt x="1021" y="1132"/>
                  </a:lnTo>
                  <a:lnTo>
                    <a:pt x="1021" y="1061"/>
                  </a:lnTo>
                  <a:lnTo>
                    <a:pt x="791" y="1061"/>
                  </a:lnTo>
                  <a:lnTo>
                    <a:pt x="791" y="909"/>
                  </a:lnTo>
                  <a:lnTo>
                    <a:pt x="1238" y="909"/>
                  </a:lnTo>
                  <a:close/>
                  <a:moveTo>
                    <a:pt x="88" y="88"/>
                  </a:moveTo>
                  <a:lnTo>
                    <a:pt x="1150" y="88"/>
                  </a:lnTo>
                  <a:lnTo>
                    <a:pt x="1150" y="818"/>
                  </a:lnTo>
                  <a:lnTo>
                    <a:pt x="88" y="818"/>
                  </a:lnTo>
                  <a:lnTo>
                    <a:pt x="88"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grpSp>
          <p:nvGrpSpPr>
            <p:cNvPr id="134" name="Group 133"/>
            <p:cNvGrpSpPr/>
            <p:nvPr/>
          </p:nvGrpSpPr>
          <p:grpSpPr>
            <a:xfrm>
              <a:off x="8229317" y="2084746"/>
              <a:ext cx="129123" cy="146384"/>
              <a:chOff x="8229317" y="2084746"/>
              <a:chExt cx="129123" cy="146384"/>
            </a:xfrm>
          </p:grpSpPr>
          <p:sp>
            <p:nvSpPr>
              <p:cNvPr id="90"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91"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92"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grpSp>
      </p:grpSp>
      <p:grpSp>
        <p:nvGrpSpPr>
          <p:cNvPr id="143" name="Group 142"/>
          <p:cNvGrpSpPr/>
          <p:nvPr/>
        </p:nvGrpSpPr>
        <p:grpSpPr>
          <a:xfrm>
            <a:off x="9752555" y="1578692"/>
            <a:ext cx="1200109" cy="1200109"/>
            <a:chOff x="8618125" y="1404658"/>
            <a:chExt cx="1056275" cy="1056275"/>
          </a:xfrm>
        </p:grpSpPr>
        <p:sp>
          <p:nvSpPr>
            <p:cNvPr id="98" name="Rectangle 97"/>
            <p:cNvSpPr/>
            <p:nvPr/>
          </p:nvSpPr>
          <p:spPr bwMode="auto">
            <a:xfrm>
              <a:off x="8618125" y="1404658"/>
              <a:ext cx="1056275" cy="105627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Network</a:t>
              </a:r>
            </a:p>
          </p:txBody>
        </p:sp>
        <p:pic>
          <p:nvPicPr>
            <p:cNvPr id="93" name="Picture 92"/>
            <p:cNvPicPr>
              <a:picLocks noChangeAspect="1"/>
            </p:cNvPicPr>
            <p:nvPr/>
          </p:nvPicPr>
          <p:blipFill>
            <a:blip r:embed="rId3"/>
            <a:stretch>
              <a:fillRect/>
            </a:stretch>
          </p:blipFill>
          <p:spPr>
            <a:xfrm>
              <a:off x="9221591" y="2032000"/>
              <a:ext cx="333625" cy="339185"/>
            </a:xfrm>
            <a:prstGeom prst="rect">
              <a:avLst/>
            </a:prstGeom>
          </p:spPr>
        </p:pic>
      </p:grpSp>
      <p:grpSp>
        <p:nvGrpSpPr>
          <p:cNvPr id="140" name="Group 139"/>
          <p:cNvGrpSpPr/>
          <p:nvPr/>
        </p:nvGrpSpPr>
        <p:grpSpPr>
          <a:xfrm>
            <a:off x="5989897" y="1578692"/>
            <a:ext cx="1200109" cy="1200109"/>
            <a:chOff x="5306425" y="1404658"/>
            <a:chExt cx="1056275" cy="1056275"/>
          </a:xfrm>
        </p:grpSpPr>
        <p:sp>
          <p:nvSpPr>
            <p:cNvPr id="95" name="Rectangle 94"/>
            <p:cNvSpPr/>
            <p:nvPr/>
          </p:nvSpPr>
          <p:spPr bwMode="auto">
            <a:xfrm>
              <a:off x="5306425" y="1404658"/>
              <a:ext cx="1056275" cy="105627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App</a:t>
              </a:r>
            </a:p>
          </p:txBody>
        </p:sp>
        <p:grpSp>
          <p:nvGrpSpPr>
            <p:cNvPr id="135" name="Group 134"/>
            <p:cNvGrpSpPr/>
            <p:nvPr/>
          </p:nvGrpSpPr>
          <p:grpSpPr>
            <a:xfrm>
              <a:off x="5951221" y="2034937"/>
              <a:ext cx="298996" cy="338965"/>
              <a:chOff x="8229317" y="2084746"/>
              <a:chExt cx="129123" cy="146384"/>
            </a:xfrm>
          </p:grpSpPr>
          <p:sp>
            <p:nvSpPr>
              <p:cNvPr id="136"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137"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sp>
            <p:nvSpPr>
              <p:cNvPr id="138"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0" rIns="93248" bIns="0" numCol="1" anchor="ctr"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2917">
                        <a:srgbClr val="FFFFFF"/>
                      </a:gs>
                      <a:gs pos="100000">
                        <a:srgbClr val="FFFFFF"/>
                      </a:gs>
                    </a:gsLst>
                    <a:lin ang="0" scaled="0"/>
                  </a:gradFill>
                  <a:effectLst/>
                  <a:uLnTx/>
                  <a:uFillTx/>
                  <a:latin typeface="Segoe UI"/>
                  <a:ea typeface="+mn-ea"/>
                  <a:cs typeface="+mn-cs"/>
                </a:endParaRPr>
              </a:p>
            </p:txBody>
          </p:sp>
        </p:grpSp>
      </p:grpSp>
      <p:grpSp>
        <p:nvGrpSpPr>
          <p:cNvPr id="141" name="Group 140"/>
          <p:cNvGrpSpPr/>
          <p:nvPr/>
        </p:nvGrpSpPr>
        <p:grpSpPr>
          <a:xfrm>
            <a:off x="7244116" y="1578692"/>
            <a:ext cx="1200109" cy="1200109"/>
            <a:chOff x="6410325" y="1404658"/>
            <a:chExt cx="1056275" cy="1056275"/>
          </a:xfrm>
        </p:grpSpPr>
        <p:sp>
          <p:nvSpPr>
            <p:cNvPr id="96" name="Rectangle 95"/>
            <p:cNvSpPr/>
            <p:nvPr/>
          </p:nvSpPr>
          <p:spPr bwMode="auto">
            <a:xfrm>
              <a:off x="6410325" y="1404658"/>
              <a:ext cx="1056275" cy="10562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8" tIns="93248" rIns="93248" bIns="93248" numCol="1" rtlCol="0" anchor="t" anchorCtr="0" compatLnSpc="1">
              <a:prstTxWarp prst="textNoShape">
                <a:avLst/>
              </a:prstTxWarp>
            </a:bodyPr>
            <a:lstStyle/>
            <a:p>
              <a:pPr marL="0" marR="0" lvl="0" indent="0" algn="l" defTabSz="932504"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2917">
                        <a:srgbClr val="FFFFFF"/>
                      </a:gs>
                      <a:gs pos="100000">
                        <a:srgbClr val="FFFFFF"/>
                      </a:gs>
                    </a:gsLst>
                    <a:lin ang="0" scaled="0"/>
                  </a:gradFill>
                  <a:effectLst/>
                  <a:uLnTx/>
                  <a:uFillTx/>
                  <a:latin typeface="Segoe UI Semilight" panose="020B0402040204020203" pitchFamily="34" charset="0"/>
                  <a:ea typeface="+mn-ea"/>
                  <a:cs typeface="Segoe UI Semilight" panose="020B0402040204020203" pitchFamily="34" charset="0"/>
                </a:rPr>
                <a:t>Database</a:t>
              </a:r>
            </a:p>
          </p:txBody>
        </p:sp>
        <p:pic>
          <p:nvPicPr>
            <p:cNvPr id="139" name="Picture 138"/>
            <p:cNvPicPr>
              <a:picLocks noChangeAspect="1"/>
            </p:cNvPicPr>
            <p:nvPr/>
          </p:nvPicPr>
          <p:blipFill>
            <a:blip r:embed="rId4"/>
            <a:stretch>
              <a:fillRect/>
            </a:stretch>
          </p:blipFill>
          <p:spPr>
            <a:xfrm>
              <a:off x="6987033" y="2049327"/>
              <a:ext cx="362582" cy="288206"/>
            </a:xfrm>
            <a:prstGeom prst="rect">
              <a:avLst/>
            </a:prstGeom>
          </p:spPr>
        </p:pic>
      </p:grpSp>
      <p:sp>
        <p:nvSpPr>
          <p:cNvPr id="145" name="TextBox 144"/>
          <p:cNvSpPr txBox="1"/>
          <p:nvPr/>
        </p:nvSpPr>
        <p:spPr>
          <a:xfrm>
            <a:off x="6561858" y="610096"/>
            <a:ext cx="1543474" cy="640334"/>
          </a:xfrm>
          <a:prstGeom prst="rect">
            <a:avLst/>
          </a:prstGeom>
          <a:noFill/>
        </p:spPr>
        <p:txBody>
          <a:bodyPr wrap="none" lIns="186497" tIns="149198" rIns="186497" bIns="149198" rtlCol="0">
            <a:spAutoFit/>
          </a:bodyPr>
          <a:lstStyle/>
          <a:p>
            <a:pPr marL="0" marR="0" lvl="0" indent="0" algn="l" defTabSz="932504"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Describe</a:t>
            </a:r>
          </a:p>
        </p:txBody>
      </p:sp>
      <p:sp>
        <p:nvSpPr>
          <p:cNvPr id="146" name="TextBox 145"/>
          <p:cNvSpPr txBox="1"/>
          <p:nvPr/>
        </p:nvSpPr>
        <p:spPr>
          <a:xfrm>
            <a:off x="8425735" y="610096"/>
            <a:ext cx="1331905" cy="640334"/>
          </a:xfrm>
          <a:prstGeom prst="rect">
            <a:avLst/>
          </a:prstGeom>
          <a:noFill/>
        </p:spPr>
        <p:txBody>
          <a:bodyPr wrap="none" lIns="186497" tIns="149198" rIns="186497" bIns="149198" rtlCol="0">
            <a:spAutoFit/>
          </a:bodyPr>
          <a:lstStyle/>
          <a:p>
            <a:pPr marL="0" marR="0" lvl="0" indent="0" algn="l" defTabSz="932504"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Deploy</a:t>
            </a:r>
          </a:p>
        </p:txBody>
      </p:sp>
      <p:sp>
        <p:nvSpPr>
          <p:cNvPr id="147" name="TextBox 146"/>
          <p:cNvSpPr txBox="1"/>
          <p:nvPr/>
        </p:nvSpPr>
        <p:spPr>
          <a:xfrm>
            <a:off x="10232608" y="610096"/>
            <a:ext cx="1374219" cy="640334"/>
          </a:xfrm>
          <a:prstGeom prst="rect">
            <a:avLst/>
          </a:prstGeom>
          <a:noFill/>
        </p:spPr>
        <p:txBody>
          <a:bodyPr wrap="none" lIns="186497" tIns="149198" rIns="186497" bIns="149198" rtlCol="0">
            <a:spAutoFit/>
          </a:bodyPr>
          <a:lstStyle/>
          <a:p>
            <a:pPr marL="0" marR="0" lvl="0" indent="0" algn="l" defTabSz="932504"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Control</a:t>
            </a:r>
          </a:p>
        </p:txBody>
      </p:sp>
      <p:sp>
        <p:nvSpPr>
          <p:cNvPr id="6" name="Freeform 5"/>
          <p:cNvSpPr>
            <a:spLocks noEditPoints="1"/>
          </p:cNvSpPr>
          <p:nvPr/>
        </p:nvSpPr>
        <p:spPr bwMode="auto">
          <a:xfrm>
            <a:off x="8528494" y="5480277"/>
            <a:ext cx="1139789" cy="730324"/>
          </a:xfrm>
          <a:custGeom>
            <a:avLst/>
            <a:gdLst>
              <a:gd name="T0" fmla="*/ 0 w 1032"/>
              <a:gd name="T1" fmla="*/ 619 h 660"/>
              <a:gd name="T2" fmla="*/ 1032 w 1032"/>
              <a:gd name="T3" fmla="*/ 619 h 660"/>
              <a:gd name="T4" fmla="*/ 1032 w 1032"/>
              <a:gd name="T5" fmla="*/ 625 h 660"/>
              <a:gd name="T6" fmla="*/ 990 w 1032"/>
              <a:gd name="T7" fmla="*/ 660 h 660"/>
              <a:gd name="T8" fmla="*/ 41 w 1032"/>
              <a:gd name="T9" fmla="*/ 660 h 660"/>
              <a:gd name="T10" fmla="*/ 0 w 1032"/>
              <a:gd name="T11" fmla="*/ 625 h 660"/>
              <a:gd name="T12" fmla="*/ 0 w 1032"/>
              <a:gd name="T13" fmla="*/ 619 h 660"/>
              <a:gd name="T14" fmla="*/ 140 w 1032"/>
              <a:gd name="T15" fmla="*/ 45 h 660"/>
              <a:gd name="T16" fmla="*/ 140 w 1032"/>
              <a:gd name="T17" fmla="*/ 549 h 660"/>
              <a:gd name="T18" fmla="*/ 891 w 1032"/>
              <a:gd name="T19" fmla="*/ 549 h 660"/>
              <a:gd name="T20" fmla="*/ 891 w 1032"/>
              <a:gd name="T21" fmla="*/ 45 h 660"/>
              <a:gd name="T22" fmla="*/ 140 w 1032"/>
              <a:gd name="T23" fmla="*/ 45 h 660"/>
              <a:gd name="T24" fmla="*/ 116 w 1032"/>
              <a:gd name="T25" fmla="*/ 0 h 660"/>
              <a:gd name="T26" fmla="*/ 916 w 1032"/>
              <a:gd name="T27" fmla="*/ 0 h 660"/>
              <a:gd name="T28" fmla="*/ 944 w 1032"/>
              <a:gd name="T29" fmla="*/ 28 h 660"/>
              <a:gd name="T30" fmla="*/ 944 w 1032"/>
              <a:gd name="T31" fmla="*/ 566 h 660"/>
              <a:gd name="T32" fmla="*/ 916 w 1032"/>
              <a:gd name="T33" fmla="*/ 594 h 660"/>
              <a:gd name="T34" fmla="*/ 116 w 1032"/>
              <a:gd name="T35" fmla="*/ 594 h 660"/>
              <a:gd name="T36" fmla="*/ 87 w 1032"/>
              <a:gd name="T37" fmla="*/ 566 h 660"/>
              <a:gd name="T38" fmla="*/ 87 w 1032"/>
              <a:gd name="T39" fmla="*/ 28 h 660"/>
              <a:gd name="T40" fmla="*/ 116 w 1032"/>
              <a:gd name="T41"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2" h="660">
                <a:moveTo>
                  <a:pt x="0" y="619"/>
                </a:moveTo>
                <a:cubicBezTo>
                  <a:pt x="1032" y="619"/>
                  <a:pt x="1032" y="619"/>
                  <a:pt x="1032" y="619"/>
                </a:cubicBezTo>
                <a:cubicBezTo>
                  <a:pt x="1032" y="625"/>
                  <a:pt x="1032" y="625"/>
                  <a:pt x="1032" y="625"/>
                </a:cubicBezTo>
                <a:cubicBezTo>
                  <a:pt x="1032" y="642"/>
                  <a:pt x="1014" y="660"/>
                  <a:pt x="990" y="660"/>
                </a:cubicBezTo>
                <a:cubicBezTo>
                  <a:pt x="41" y="660"/>
                  <a:pt x="41" y="660"/>
                  <a:pt x="41" y="660"/>
                </a:cubicBezTo>
                <a:cubicBezTo>
                  <a:pt x="17" y="660"/>
                  <a:pt x="0" y="642"/>
                  <a:pt x="0" y="625"/>
                </a:cubicBezTo>
                <a:cubicBezTo>
                  <a:pt x="0" y="619"/>
                  <a:pt x="0" y="619"/>
                  <a:pt x="0" y="619"/>
                </a:cubicBezTo>
                <a:close/>
                <a:moveTo>
                  <a:pt x="140" y="45"/>
                </a:moveTo>
                <a:cubicBezTo>
                  <a:pt x="140" y="549"/>
                  <a:pt x="140" y="549"/>
                  <a:pt x="140" y="549"/>
                </a:cubicBezTo>
                <a:cubicBezTo>
                  <a:pt x="891" y="549"/>
                  <a:pt x="891" y="549"/>
                  <a:pt x="891" y="549"/>
                </a:cubicBezTo>
                <a:cubicBezTo>
                  <a:pt x="891" y="45"/>
                  <a:pt x="891" y="45"/>
                  <a:pt x="891" y="45"/>
                </a:cubicBezTo>
                <a:cubicBezTo>
                  <a:pt x="140" y="45"/>
                  <a:pt x="140" y="45"/>
                  <a:pt x="140" y="45"/>
                </a:cubicBezTo>
                <a:close/>
                <a:moveTo>
                  <a:pt x="116" y="0"/>
                </a:moveTo>
                <a:cubicBezTo>
                  <a:pt x="916" y="0"/>
                  <a:pt x="916" y="0"/>
                  <a:pt x="916" y="0"/>
                </a:cubicBezTo>
                <a:cubicBezTo>
                  <a:pt x="932" y="0"/>
                  <a:pt x="944" y="12"/>
                  <a:pt x="944" y="28"/>
                </a:cubicBezTo>
                <a:cubicBezTo>
                  <a:pt x="944" y="566"/>
                  <a:pt x="944" y="566"/>
                  <a:pt x="944" y="566"/>
                </a:cubicBezTo>
                <a:cubicBezTo>
                  <a:pt x="944" y="581"/>
                  <a:pt x="932" y="594"/>
                  <a:pt x="916" y="594"/>
                </a:cubicBezTo>
                <a:cubicBezTo>
                  <a:pt x="116" y="594"/>
                  <a:pt x="116" y="594"/>
                  <a:pt x="116" y="594"/>
                </a:cubicBezTo>
                <a:cubicBezTo>
                  <a:pt x="100" y="594"/>
                  <a:pt x="87" y="581"/>
                  <a:pt x="87" y="566"/>
                </a:cubicBezTo>
                <a:cubicBezTo>
                  <a:pt x="87" y="28"/>
                  <a:pt x="87" y="28"/>
                  <a:pt x="87" y="28"/>
                </a:cubicBezTo>
                <a:cubicBezTo>
                  <a:pt x="87" y="12"/>
                  <a:pt x="100" y="0"/>
                  <a:pt x="116" y="0"/>
                </a:cubicBezTo>
                <a:close/>
              </a:path>
            </a:pathLst>
          </a:custGeom>
          <a:solidFill>
            <a:srgbClr val="0078D7"/>
          </a:solidFill>
          <a:ln>
            <a:noFill/>
          </a:ln>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ectangle 7"/>
          <p:cNvSpPr/>
          <p:nvPr/>
        </p:nvSpPr>
        <p:spPr bwMode="auto">
          <a:xfrm>
            <a:off x="7799163" y="3533849"/>
            <a:ext cx="1138077"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ectangle 37"/>
          <p:cNvSpPr/>
          <p:nvPr/>
        </p:nvSpPr>
        <p:spPr bwMode="auto">
          <a:xfrm>
            <a:off x="7799162" y="3657652"/>
            <a:ext cx="169395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9" name="Rectangle 38"/>
          <p:cNvSpPr/>
          <p:nvPr/>
        </p:nvSpPr>
        <p:spPr bwMode="auto">
          <a:xfrm>
            <a:off x="7799162" y="3928304"/>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0" name="Rectangle 39"/>
          <p:cNvSpPr/>
          <p:nvPr/>
        </p:nvSpPr>
        <p:spPr bwMode="auto">
          <a:xfrm>
            <a:off x="7799161" y="4049987"/>
            <a:ext cx="2155940"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1" name="Rectangle 40"/>
          <p:cNvSpPr/>
          <p:nvPr/>
        </p:nvSpPr>
        <p:spPr bwMode="auto">
          <a:xfrm>
            <a:off x="7799162" y="4171670"/>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2" name="Rectangle 41"/>
          <p:cNvSpPr/>
          <p:nvPr/>
        </p:nvSpPr>
        <p:spPr bwMode="auto">
          <a:xfrm>
            <a:off x="7799162" y="4432797"/>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ectangle 42"/>
          <p:cNvSpPr/>
          <p:nvPr/>
        </p:nvSpPr>
        <p:spPr bwMode="auto">
          <a:xfrm>
            <a:off x="7799160" y="4554480"/>
            <a:ext cx="1847948"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4" name="Rectangle 43"/>
          <p:cNvSpPr/>
          <p:nvPr/>
        </p:nvSpPr>
        <p:spPr bwMode="auto">
          <a:xfrm>
            <a:off x="7799162" y="4676163"/>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7" name="Rectangle 46"/>
          <p:cNvSpPr/>
          <p:nvPr/>
        </p:nvSpPr>
        <p:spPr bwMode="auto">
          <a:xfrm>
            <a:off x="7799162" y="4942220"/>
            <a:ext cx="2001943" cy="5457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85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1195414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1902059"/>
          </a:xfrm>
        </p:spPr>
        <p:txBody>
          <a:bodyPr/>
          <a:lstStyle/>
          <a:p>
            <a:r>
              <a:rPr lang="en-US" dirty="0"/>
              <a:t>Resource Manager:</a:t>
            </a:r>
            <a:br>
              <a:rPr lang="en-US" dirty="0"/>
            </a:br>
            <a:r>
              <a:rPr lang="en-US" sz="5200" dirty="0"/>
              <a:t>Visual Studio</a:t>
            </a:r>
          </a:p>
        </p:txBody>
      </p:sp>
    </p:spTree>
    <p:extLst>
      <p:ext uri="{BB962C8B-B14F-4D97-AF65-F5344CB8AC3E}">
        <p14:creationId xmlns:p14="http://schemas.microsoft.com/office/powerpoint/2010/main" val="28725879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Create Azure Resource Group project</a:t>
            </a:r>
          </a:p>
        </p:txBody>
      </p:sp>
      <p:sp>
        <p:nvSpPr>
          <p:cNvPr id="5" name="Text Placeholder 4"/>
          <p:cNvSpPr>
            <a:spLocks noGrp="1"/>
          </p:cNvSpPr>
          <p:nvPr>
            <p:ph type="body" sz="quarter" idx="10"/>
          </p:nvPr>
        </p:nvSpPr>
        <p:spPr>
          <a:xfrm>
            <a:off x="427037" y="1493664"/>
            <a:ext cx="3894665" cy="2726900"/>
          </a:xfrm>
        </p:spPr>
        <p:txBody>
          <a:bodyPr/>
          <a:lstStyle/>
          <a:p>
            <a:pPr>
              <a:spcBef>
                <a:spcPts val="432"/>
              </a:spcBef>
              <a:spcAft>
                <a:spcPts val="600"/>
              </a:spcAft>
            </a:pPr>
            <a:r>
              <a:rPr lang="en-US" sz="2800" dirty="0">
                <a:solidFill>
                  <a:srgbClr val="0078D7"/>
                </a:solidFill>
                <a:latin typeface="+mj-lt"/>
                <a:cs typeface="+mn-cs"/>
              </a:rPr>
              <a:t>Create Azure Resource Group Project </a:t>
            </a:r>
            <a:br>
              <a:rPr lang="en-US" sz="2800" dirty="0">
                <a:solidFill>
                  <a:srgbClr val="0078D7"/>
                </a:solidFill>
                <a:latin typeface="+mj-lt"/>
                <a:cs typeface="+mn-cs"/>
              </a:rPr>
            </a:br>
            <a:r>
              <a:rPr lang="en-US" sz="2800" dirty="0">
                <a:solidFill>
                  <a:srgbClr val="0078D7"/>
                </a:solidFill>
                <a:latin typeface="+mj-lt"/>
                <a:cs typeface="+mn-cs"/>
              </a:rPr>
              <a:t>(Web App + SQL):</a:t>
            </a:r>
            <a:endParaRPr lang="en-US" sz="3200" dirty="0">
              <a:solidFill>
                <a:srgbClr val="505050"/>
              </a:solidFill>
              <a:latin typeface="+mj-lt"/>
              <a:cs typeface="+mn-cs"/>
            </a:endParaRPr>
          </a:p>
          <a:p>
            <a:pPr marL="342900" indent="-342900">
              <a:spcAft>
                <a:spcPts val="600"/>
              </a:spcAft>
              <a:buFont typeface="+mj-lt"/>
              <a:buAutoNum type="arabicPeriod"/>
            </a:pPr>
            <a:r>
              <a:rPr lang="en-US" sz="1800" dirty="0">
                <a:solidFill>
                  <a:srgbClr val="505050"/>
                </a:solidFill>
                <a:latin typeface="+mj-lt"/>
                <a:cs typeface="+mn-cs"/>
              </a:rPr>
              <a:t>In Visual Studio, choose </a:t>
            </a:r>
            <a:r>
              <a:rPr lang="en-US" sz="1800" b="1" dirty="0">
                <a:solidFill>
                  <a:srgbClr val="505050"/>
                </a:solidFill>
                <a:latin typeface="+mj-lt"/>
                <a:cs typeface="+mn-cs"/>
              </a:rPr>
              <a:t>File, New Project</a:t>
            </a:r>
            <a:r>
              <a:rPr lang="en-US" sz="1800" dirty="0">
                <a:solidFill>
                  <a:srgbClr val="505050"/>
                </a:solidFill>
                <a:latin typeface="+mj-lt"/>
                <a:cs typeface="+mn-cs"/>
              </a:rPr>
              <a:t>, choose C# or </a:t>
            </a:r>
            <a:r>
              <a:rPr lang="en-US" sz="1800" b="1" dirty="0">
                <a:solidFill>
                  <a:srgbClr val="505050"/>
                </a:solidFill>
                <a:latin typeface="+mj-lt"/>
                <a:cs typeface="+mn-cs"/>
              </a:rPr>
              <a:t>Visual Basic</a:t>
            </a:r>
            <a:r>
              <a:rPr lang="en-US" sz="1800" dirty="0">
                <a:solidFill>
                  <a:srgbClr val="505050"/>
                </a:solidFill>
                <a:latin typeface="+mj-lt"/>
                <a:cs typeface="+mn-cs"/>
              </a:rPr>
              <a:t>. Then choose </a:t>
            </a:r>
            <a:r>
              <a:rPr lang="en-US" sz="1800" b="1" dirty="0">
                <a:solidFill>
                  <a:srgbClr val="505050"/>
                </a:solidFill>
                <a:latin typeface="+mj-lt"/>
                <a:cs typeface="+mn-cs"/>
              </a:rPr>
              <a:t>Cloud</a:t>
            </a:r>
            <a:r>
              <a:rPr lang="en-US" sz="1800" dirty="0">
                <a:solidFill>
                  <a:srgbClr val="505050"/>
                </a:solidFill>
                <a:latin typeface="+mj-lt"/>
                <a:cs typeface="+mn-cs"/>
              </a:rPr>
              <a:t>, and then choose </a:t>
            </a:r>
            <a:r>
              <a:rPr lang="en-US" sz="1800" b="1" dirty="0">
                <a:solidFill>
                  <a:srgbClr val="505050"/>
                </a:solidFill>
                <a:latin typeface="+mj-lt"/>
                <a:cs typeface="+mn-cs"/>
              </a:rPr>
              <a:t>Azure Resource Group project</a:t>
            </a:r>
          </a:p>
        </p:txBody>
      </p:sp>
      <p:pic>
        <p:nvPicPr>
          <p:cNvPr id="2" name="Picture 1"/>
          <p:cNvPicPr>
            <a:picLocks noChangeAspect="1"/>
          </p:cNvPicPr>
          <p:nvPr/>
        </p:nvPicPr>
        <p:blipFill>
          <a:blip r:embed="rId3"/>
          <a:stretch>
            <a:fillRect/>
          </a:stretch>
        </p:blipFill>
        <p:spPr>
          <a:xfrm>
            <a:off x="4999037" y="1493664"/>
            <a:ext cx="6326173" cy="3526612"/>
          </a:xfrm>
          <a:prstGeom prst="rect">
            <a:avLst/>
          </a:prstGeom>
        </p:spPr>
      </p:pic>
    </p:spTree>
    <p:extLst>
      <p:ext uri="{BB962C8B-B14F-4D97-AF65-F5344CB8AC3E}">
        <p14:creationId xmlns:p14="http://schemas.microsoft.com/office/powerpoint/2010/main" val="7791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Create Azure Resource Group project</a:t>
            </a:r>
          </a:p>
        </p:txBody>
      </p:sp>
      <p:sp>
        <p:nvSpPr>
          <p:cNvPr id="5" name="Text Placeholder 4"/>
          <p:cNvSpPr>
            <a:spLocks noGrp="1"/>
          </p:cNvSpPr>
          <p:nvPr>
            <p:ph type="body" sz="quarter" idx="10"/>
          </p:nvPr>
        </p:nvSpPr>
        <p:spPr>
          <a:xfrm>
            <a:off x="427037" y="1493662"/>
            <a:ext cx="4097859" cy="4158061"/>
          </a:xfrm>
        </p:spPr>
        <p:txBody>
          <a:bodyPr/>
          <a:lstStyle/>
          <a:p>
            <a:pPr marL="342900" indent="-342900">
              <a:buFont typeface="+mj-lt"/>
              <a:buAutoNum type="arabicPeriod" startAt="2"/>
            </a:pPr>
            <a:r>
              <a:rPr lang="en-US" sz="1800" dirty="0">
                <a:solidFill>
                  <a:srgbClr val="505050"/>
                </a:solidFill>
                <a:latin typeface="+mj-lt"/>
                <a:cs typeface="+mn-cs"/>
              </a:rPr>
              <a:t>Choose the template that you want to deploy to Azure Resource Manager. Notice there are many different options based on the type of project you wish to deploy. For this topic, we'll choose the </a:t>
            </a:r>
            <a:r>
              <a:rPr lang="en-US" sz="1800" b="1" dirty="0">
                <a:solidFill>
                  <a:srgbClr val="505050"/>
                </a:solidFill>
                <a:latin typeface="+mj-lt"/>
                <a:cs typeface="+mn-cs"/>
              </a:rPr>
              <a:t>Web App + SQL </a:t>
            </a:r>
            <a:r>
              <a:rPr lang="en-US" sz="1800" dirty="0">
                <a:solidFill>
                  <a:srgbClr val="505050"/>
                </a:solidFill>
                <a:latin typeface="+mj-lt"/>
                <a:cs typeface="+mn-cs"/>
              </a:rPr>
              <a:t>template</a:t>
            </a:r>
          </a:p>
          <a:p>
            <a:endParaRPr lang="en-US" sz="1200" dirty="0">
              <a:gradFill>
                <a:gsLst>
                  <a:gs pos="1250">
                    <a:schemeClr val="tx1"/>
                  </a:gs>
                  <a:gs pos="100000">
                    <a:schemeClr val="tx1"/>
                  </a:gs>
                </a:gsLst>
                <a:lin ang="5400000" scaled="0"/>
              </a:gradFill>
              <a:latin typeface="+mj-lt"/>
              <a:cs typeface="+mn-cs"/>
            </a:endParaRPr>
          </a:p>
          <a:p>
            <a:r>
              <a:rPr lang="en-US" sz="2800" b="1" dirty="0">
                <a:solidFill>
                  <a:srgbClr val="0078D7"/>
                </a:solidFill>
                <a:latin typeface="+mn-lt"/>
                <a:cs typeface="+mn-cs"/>
              </a:rPr>
              <a:t>The template you pick is just a starting point; you can add and remove resources to fulfill your scenario.</a:t>
            </a:r>
          </a:p>
        </p:txBody>
      </p:sp>
      <p:pic>
        <p:nvPicPr>
          <p:cNvPr id="3" name="Picture 2"/>
          <p:cNvPicPr>
            <a:picLocks noChangeAspect="1"/>
          </p:cNvPicPr>
          <p:nvPr/>
        </p:nvPicPr>
        <p:blipFill>
          <a:blip r:embed="rId3"/>
          <a:stretch>
            <a:fillRect/>
          </a:stretch>
        </p:blipFill>
        <p:spPr>
          <a:xfrm>
            <a:off x="5408691" y="1550567"/>
            <a:ext cx="5352893" cy="4044253"/>
          </a:xfrm>
          <a:prstGeom prst="rect">
            <a:avLst/>
          </a:prstGeom>
        </p:spPr>
      </p:pic>
    </p:spTree>
    <p:extLst>
      <p:ext uri="{BB962C8B-B14F-4D97-AF65-F5344CB8AC3E}">
        <p14:creationId xmlns:p14="http://schemas.microsoft.com/office/powerpoint/2010/main" val="305938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Create Azure Resource Group project</a:t>
            </a:r>
          </a:p>
        </p:txBody>
      </p:sp>
      <p:sp>
        <p:nvSpPr>
          <p:cNvPr id="5" name="Text Placeholder 4"/>
          <p:cNvSpPr>
            <a:spLocks noGrp="1"/>
          </p:cNvSpPr>
          <p:nvPr>
            <p:ph type="body" sz="quarter" idx="10"/>
          </p:nvPr>
        </p:nvSpPr>
        <p:spPr>
          <a:xfrm>
            <a:off x="427037" y="1493664"/>
            <a:ext cx="3869259" cy="3130088"/>
          </a:xfrm>
        </p:spPr>
        <p:txBody>
          <a:bodyPr/>
          <a:lstStyle/>
          <a:p>
            <a:r>
              <a:rPr lang="en-US" sz="2800" dirty="0">
                <a:solidFill>
                  <a:srgbClr val="0078D7"/>
                </a:solidFill>
                <a:latin typeface="+mj-lt"/>
                <a:cs typeface="+mn-cs"/>
              </a:rPr>
              <a:t>Visual Studio creates a resource group deployment project for both the Web App and SQL database.</a:t>
            </a:r>
          </a:p>
          <a:p>
            <a:endParaRPr lang="en-US" sz="1200" dirty="0">
              <a:gradFill>
                <a:gsLst>
                  <a:gs pos="1250">
                    <a:schemeClr val="tx1"/>
                  </a:gs>
                  <a:gs pos="100000">
                    <a:schemeClr val="tx1"/>
                  </a:gs>
                </a:gsLst>
                <a:lin ang="5400000" scaled="0"/>
              </a:gradFill>
              <a:latin typeface="+mj-lt"/>
              <a:cs typeface="+mn-cs"/>
            </a:endParaRPr>
          </a:p>
          <a:p>
            <a:pPr marL="342900" indent="-342900">
              <a:buFont typeface="+mj-lt"/>
              <a:buAutoNum type="arabicPeriod" startAt="3"/>
            </a:pPr>
            <a:r>
              <a:rPr lang="en-US" sz="1800" dirty="0">
                <a:solidFill>
                  <a:srgbClr val="505050"/>
                </a:solidFill>
                <a:latin typeface="+mj-lt"/>
                <a:cs typeface="+mn-cs"/>
              </a:rPr>
              <a:t>Expand the nodes in the deployment project to see what was created</a:t>
            </a:r>
          </a:p>
        </p:txBody>
      </p:sp>
      <p:pic>
        <p:nvPicPr>
          <p:cNvPr id="2" name="Picture 1"/>
          <p:cNvPicPr>
            <a:picLocks noChangeAspect="1"/>
          </p:cNvPicPr>
          <p:nvPr/>
        </p:nvPicPr>
        <p:blipFill>
          <a:blip r:embed="rId3"/>
          <a:stretch>
            <a:fillRect/>
          </a:stretch>
        </p:blipFill>
        <p:spPr>
          <a:xfrm>
            <a:off x="5303837" y="1250635"/>
            <a:ext cx="6324600" cy="5389786"/>
          </a:xfrm>
          <a:prstGeom prst="rect">
            <a:avLst/>
          </a:prstGeom>
        </p:spPr>
      </p:pic>
    </p:spTree>
    <p:extLst>
      <p:ext uri="{BB962C8B-B14F-4D97-AF65-F5344CB8AC3E}">
        <p14:creationId xmlns:p14="http://schemas.microsoft.com/office/powerpoint/2010/main" val="4153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Visual Studio with Resource Manager</a:t>
            </a:r>
          </a:p>
        </p:txBody>
      </p:sp>
      <p:sp>
        <p:nvSpPr>
          <p:cNvPr id="5" name="Text Placeholder 4"/>
          <p:cNvSpPr>
            <a:spLocks noGrp="1"/>
          </p:cNvSpPr>
          <p:nvPr>
            <p:ph type="body" sz="quarter" idx="10"/>
          </p:nvPr>
        </p:nvSpPr>
        <p:spPr>
          <a:xfrm>
            <a:off x="427037" y="1493662"/>
            <a:ext cx="4250259" cy="2277547"/>
          </a:xfrm>
        </p:spPr>
        <p:txBody>
          <a:bodyPr/>
          <a:lstStyle/>
          <a:p>
            <a:r>
              <a:rPr lang="en-US" sz="2800" dirty="0">
                <a:solidFill>
                  <a:srgbClr val="0078D7"/>
                </a:solidFill>
                <a:latin typeface="+mj-lt"/>
                <a:cs typeface="+mn-cs"/>
              </a:rPr>
              <a:t>Since we chose the </a:t>
            </a:r>
            <a:r>
              <a:rPr lang="en-US" sz="2800">
                <a:solidFill>
                  <a:srgbClr val="0078D7"/>
                </a:solidFill>
                <a:latin typeface="+mj-lt"/>
                <a:cs typeface="+mn-cs"/>
              </a:rPr>
              <a:t>Web App </a:t>
            </a:r>
            <a:r>
              <a:rPr lang="en-US" sz="2800" dirty="0">
                <a:solidFill>
                  <a:srgbClr val="0078D7"/>
                </a:solidFill>
                <a:latin typeface="+mj-lt"/>
                <a:cs typeface="+mn-cs"/>
              </a:rPr>
              <a:t>+ SQL template for this example, you see the following files:</a:t>
            </a:r>
          </a:p>
          <a:p>
            <a:endParaRPr lang="en-US" sz="3200" dirty="0">
              <a:gradFill>
                <a:gsLst>
                  <a:gs pos="1250">
                    <a:schemeClr val="tx1"/>
                  </a:gs>
                  <a:gs pos="100000">
                    <a:schemeClr val="tx1"/>
                  </a:gs>
                </a:gsLst>
                <a:lin ang="5400000" scaled="0"/>
              </a:gradFill>
              <a:latin typeface="+mj-lt"/>
              <a:cs typeface="+mn-cs"/>
            </a:endParaRPr>
          </a:p>
        </p:txBody>
      </p:sp>
      <p:pic>
        <p:nvPicPr>
          <p:cNvPr id="3" name="Picture 2"/>
          <p:cNvPicPr>
            <a:picLocks noChangeAspect="1"/>
          </p:cNvPicPr>
          <p:nvPr/>
        </p:nvPicPr>
        <p:blipFill>
          <a:blip r:embed="rId3"/>
          <a:stretch>
            <a:fillRect/>
          </a:stretch>
        </p:blipFill>
        <p:spPr>
          <a:xfrm>
            <a:off x="5532437" y="1531444"/>
            <a:ext cx="5867400" cy="5129218"/>
          </a:xfrm>
          <a:prstGeom prst="rect">
            <a:avLst/>
          </a:prstGeom>
        </p:spPr>
      </p:pic>
    </p:spTree>
    <p:extLst>
      <p:ext uri="{BB962C8B-B14F-4D97-AF65-F5344CB8AC3E}">
        <p14:creationId xmlns:p14="http://schemas.microsoft.com/office/powerpoint/2010/main" val="4022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366963" y="1363662"/>
            <a:ext cx="5621859" cy="3914918"/>
          </a:xfrm>
        </p:spPr>
        <p:txBody>
          <a:bodyPr/>
          <a:lstStyle/>
          <a:p>
            <a:pPr marL="342900" indent="-342900">
              <a:spcBef>
                <a:spcPts val="462"/>
              </a:spcBef>
              <a:spcAft>
                <a:spcPts val="600"/>
              </a:spcAft>
              <a:buFont typeface="Arial" panose="020B0604020202020204" pitchFamily="34" charset="0"/>
              <a:buChar char="•"/>
            </a:pPr>
            <a:r>
              <a:rPr lang="en-US" sz="2800" dirty="0">
                <a:gradFill>
                  <a:gsLst>
                    <a:gs pos="1250">
                      <a:schemeClr val="tx1"/>
                    </a:gs>
                    <a:gs pos="100000">
                      <a:schemeClr val="tx1"/>
                    </a:gs>
                  </a:gsLst>
                  <a:lin ang="5400000" scaled="0"/>
                </a:gradFill>
                <a:latin typeface="+mj-lt"/>
                <a:cs typeface="+mn-cs"/>
              </a:rPr>
              <a:t>You can customize a deployment project by modifying the JSON template</a:t>
            </a:r>
          </a:p>
          <a:p>
            <a:pPr marL="342900" indent="-342900">
              <a:spcBef>
                <a:spcPts val="462"/>
              </a:spcBef>
              <a:spcAft>
                <a:spcPts val="600"/>
              </a:spcAft>
              <a:buFont typeface="Arial" panose="020B0604020202020204" pitchFamily="34" charset="0"/>
              <a:buChar char="•"/>
            </a:pPr>
            <a:r>
              <a:rPr lang="en-US" sz="2800" dirty="0">
                <a:gradFill>
                  <a:gsLst>
                    <a:gs pos="1250">
                      <a:schemeClr val="tx1"/>
                    </a:gs>
                    <a:gs pos="100000">
                      <a:schemeClr val="tx1"/>
                    </a:gs>
                  </a:gsLst>
                  <a:lin ang="5400000" scaled="0"/>
                </a:gradFill>
                <a:latin typeface="+mj-lt"/>
                <a:cs typeface="+mn-cs"/>
              </a:rPr>
              <a:t>The Visual Studio editor provides tools to assist you with editing the resource manager template. The JSON Outline window makes it easy to see the elements defined in your template</a:t>
            </a:r>
          </a:p>
        </p:txBody>
      </p:sp>
      <p:pic>
        <p:nvPicPr>
          <p:cNvPr id="8" name="Picture 7"/>
          <p:cNvPicPr>
            <a:picLocks noChangeAspect="1"/>
          </p:cNvPicPr>
          <p:nvPr/>
        </p:nvPicPr>
        <p:blipFill>
          <a:blip r:embed="rId3"/>
          <a:stretch>
            <a:fillRect/>
          </a:stretch>
        </p:blipFill>
        <p:spPr>
          <a:xfrm>
            <a:off x="6904037" y="1516062"/>
            <a:ext cx="4364182" cy="4409761"/>
          </a:xfrm>
          <a:prstGeom prst="rect">
            <a:avLst/>
          </a:prstGeom>
        </p:spPr>
      </p:pic>
    </p:spTree>
    <p:extLst>
      <p:ext uri="{BB962C8B-B14F-4D97-AF65-F5344CB8AC3E}">
        <p14:creationId xmlns:p14="http://schemas.microsoft.com/office/powerpoint/2010/main" val="2601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427037" y="1287463"/>
            <a:ext cx="11184459" cy="960263"/>
          </a:xfrm>
        </p:spPr>
        <p:txBody>
          <a:bodyPr/>
          <a:lstStyle/>
          <a:p>
            <a:r>
              <a:rPr lang="en-US" sz="2800" dirty="0">
                <a:solidFill>
                  <a:srgbClr val="0078D7"/>
                </a:solidFill>
                <a:latin typeface="+mj-lt"/>
                <a:cs typeface="+mn-cs"/>
              </a:rPr>
              <a:t>Selecting any of the elements in the outline takes you to that part of the template and highlights the corresponding JSON.</a:t>
            </a:r>
          </a:p>
        </p:txBody>
      </p:sp>
      <p:pic>
        <p:nvPicPr>
          <p:cNvPr id="2" name="Picture 1"/>
          <p:cNvPicPr>
            <a:picLocks noChangeAspect="1"/>
          </p:cNvPicPr>
          <p:nvPr/>
        </p:nvPicPr>
        <p:blipFill>
          <a:blip r:embed="rId3"/>
          <a:stretch>
            <a:fillRect/>
          </a:stretch>
        </p:blipFill>
        <p:spPr>
          <a:xfrm>
            <a:off x="503236" y="2582863"/>
            <a:ext cx="7677150" cy="4048125"/>
          </a:xfrm>
          <a:prstGeom prst="rect">
            <a:avLst/>
          </a:prstGeom>
        </p:spPr>
      </p:pic>
    </p:spTree>
    <p:extLst>
      <p:ext uri="{BB962C8B-B14F-4D97-AF65-F5344CB8AC3E}">
        <p14:creationId xmlns:p14="http://schemas.microsoft.com/office/powerpoint/2010/main" val="27635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25A1-CB94-459F-92C5-B7BEB5C828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DFCCA8-A410-4C78-9A5E-05D5B035F35E}"/>
              </a:ext>
            </a:extLst>
          </p:cNvPr>
          <p:cNvSpPr>
            <a:spLocks noGrp="1"/>
          </p:cNvSpPr>
          <p:nvPr>
            <p:ph type="body" sz="quarter" idx="10"/>
          </p:nvPr>
        </p:nvSpPr>
        <p:spPr/>
        <p:txBody>
          <a:bodyPr/>
          <a:lstStyle/>
          <a:p>
            <a:endParaRPr lang="en-US"/>
          </a:p>
        </p:txBody>
      </p:sp>
      <p:pic>
        <p:nvPicPr>
          <p:cNvPr id="4" name="Picture 4" descr="A picture containing screenshot&#10;&#10;Description generated with very high confidence">
            <a:extLst>
              <a:ext uri="{FF2B5EF4-FFF2-40B4-BE49-F238E27FC236}">
                <a16:creationId xmlns:a16="http://schemas.microsoft.com/office/drawing/2014/main" id="{2E5DB66A-0578-4C66-9B07-2F5F6C2CB60A}"/>
              </a:ext>
            </a:extLst>
          </p:cNvPr>
          <p:cNvPicPr>
            <a:picLocks noChangeAspect="1"/>
          </p:cNvPicPr>
          <p:nvPr/>
        </p:nvPicPr>
        <p:blipFill>
          <a:blip r:embed="rId3"/>
          <a:stretch>
            <a:fillRect/>
          </a:stretch>
        </p:blipFill>
        <p:spPr>
          <a:xfrm>
            <a:off x="2492" y="539"/>
            <a:ext cx="12437966" cy="6990272"/>
          </a:xfrm>
          <a:prstGeom prst="rect">
            <a:avLst/>
          </a:prstGeom>
        </p:spPr>
      </p:pic>
    </p:spTree>
    <p:extLst>
      <p:ext uri="{BB962C8B-B14F-4D97-AF65-F5344CB8AC3E}">
        <p14:creationId xmlns:p14="http://schemas.microsoft.com/office/powerpoint/2010/main" val="28813169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139A-E52D-4437-A8BC-4D47CD4BACD5}"/>
              </a:ext>
            </a:extLst>
          </p:cNvPr>
          <p:cNvSpPr>
            <a:spLocks noGrp="1"/>
          </p:cNvSpPr>
          <p:nvPr>
            <p:ph type="title"/>
          </p:nvPr>
        </p:nvSpPr>
        <p:spPr/>
        <p:txBody>
          <a:bodyPr/>
          <a:lstStyle/>
          <a:p>
            <a:r>
              <a:rPr lang="en-US">
                <a:cs typeface="Segoe UI Light"/>
              </a:rPr>
              <a:t>API Profile – ARM Template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20E93029-5E04-4061-B1D8-E5F731D7C6E0}"/>
              </a:ext>
            </a:extLst>
          </p:cNvPr>
          <p:cNvPicPr>
            <a:picLocks noChangeAspect="1"/>
          </p:cNvPicPr>
          <p:nvPr/>
        </p:nvPicPr>
        <p:blipFill>
          <a:blip r:embed="rId2"/>
          <a:stretch>
            <a:fillRect/>
          </a:stretch>
        </p:blipFill>
        <p:spPr>
          <a:xfrm>
            <a:off x="4700177" y="1572125"/>
            <a:ext cx="7468807" cy="4762186"/>
          </a:xfrm>
          <a:prstGeom prst="rect">
            <a:avLst/>
          </a:prstGeom>
        </p:spPr>
      </p:pic>
      <p:sp>
        <p:nvSpPr>
          <p:cNvPr id="7" name="TextBox 6">
            <a:extLst>
              <a:ext uri="{FF2B5EF4-FFF2-40B4-BE49-F238E27FC236}">
                <a16:creationId xmlns:a16="http://schemas.microsoft.com/office/drawing/2014/main" id="{3B0FFCB3-C340-4299-B55A-A377703024EA}"/>
              </a:ext>
            </a:extLst>
          </p:cNvPr>
          <p:cNvSpPr txBox="1"/>
          <p:nvPr/>
        </p:nvSpPr>
        <p:spPr>
          <a:xfrm>
            <a:off x="348321" y="1572894"/>
            <a:ext cx="2743200" cy="443813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a:cs typeface="Segoe UI"/>
              </a:rPr>
              <a:t>Stipulate Profile at the top of the template</a:t>
            </a:r>
          </a:p>
          <a:p>
            <a:pPr marL="342900" indent="-342900">
              <a:lnSpc>
                <a:spcPct val="90000"/>
              </a:lnSpc>
              <a:spcAft>
                <a:spcPts val="600"/>
              </a:spcAft>
              <a:buFont typeface="Arial"/>
              <a:buChar char="•"/>
            </a:pPr>
            <a:r>
              <a:rPr lang="en-US" sz="2400">
                <a:cs typeface="Segoe UI"/>
              </a:rPr>
              <a:t>No longer need to memorize API versions</a:t>
            </a:r>
          </a:p>
          <a:p>
            <a:pPr marL="342900" indent="-342900">
              <a:lnSpc>
                <a:spcPct val="90000"/>
              </a:lnSpc>
              <a:spcAft>
                <a:spcPts val="600"/>
              </a:spcAft>
              <a:buFont typeface="Arial"/>
              <a:buChar char="•"/>
            </a:pPr>
            <a:r>
              <a:rPr lang="en-US" sz="2400">
                <a:cs typeface="Segoe UI"/>
              </a:rPr>
              <a:t>Modules will automatically load at run-time</a:t>
            </a:r>
            <a:endParaRPr lang="en-US" sz="2400" dirty="0">
              <a:cs typeface="Segoe UI"/>
            </a:endParaRPr>
          </a:p>
        </p:txBody>
      </p:sp>
    </p:spTree>
    <p:extLst>
      <p:ext uri="{BB962C8B-B14F-4D97-AF65-F5344CB8AC3E}">
        <p14:creationId xmlns:p14="http://schemas.microsoft.com/office/powerpoint/2010/main" val="9606072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427037" y="1493663"/>
            <a:ext cx="4783659" cy="2899255"/>
          </a:xfrm>
        </p:spPr>
        <p:txBody>
          <a:bodyPr/>
          <a:lstStyle/>
          <a:p>
            <a:r>
              <a:rPr lang="en-US" sz="2800" dirty="0">
                <a:solidFill>
                  <a:srgbClr val="0078D7"/>
                </a:solidFill>
                <a:latin typeface="+mj-lt"/>
                <a:cs typeface="+mn-cs"/>
              </a:rPr>
              <a:t>You can add a new resource to your template by either selecting the Add Resource button at the top of the </a:t>
            </a:r>
            <a:r>
              <a:rPr lang="en-US" sz="2800" i="1" dirty="0">
                <a:solidFill>
                  <a:srgbClr val="0078D7"/>
                </a:solidFill>
                <a:latin typeface="+mj-lt"/>
                <a:cs typeface="+mn-cs"/>
              </a:rPr>
              <a:t>JSON Outline </a:t>
            </a:r>
            <a:r>
              <a:rPr lang="en-US" sz="2800" dirty="0">
                <a:solidFill>
                  <a:srgbClr val="0078D7"/>
                </a:solidFill>
                <a:latin typeface="+mj-lt"/>
                <a:cs typeface="+mn-cs"/>
              </a:rPr>
              <a:t>window, or by right-clicking resources and selecting “Add New Resource.”</a:t>
            </a:r>
          </a:p>
        </p:txBody>
      </p:sp>
      <p:pic>
        <p:nvPicPr>
          <p:cNvPr id="2" name="Picture 1"/>
          <p:cNvPicPr>
            <a:picLocks noChangeAspect="1"/>
          </p:cNvPicPr>
          <p:nvPr/>
        </p:nvPicPr>
        <p:blipFill>
          <a:blip r:embed="rId3"/>
          <a:stretch>
            <a:fillRect/>
          </a:stretch>
        </p:blipFill>
        <p:spPr>
          <a:xfrm>
            <a:off x="6446837" y="1470615"/>
            <a:ext cx="5029200" cy="5069009"/>
          </a:xfrm>
          <a:prstGeom prst="rect">
            <a:avLst/>
          </a:prstGeom>
        </p:spPr>
      </p:pic>
    </p:spTree>
    <p:extLst>
      <p:ext uri="{BB962C8B-B14F-4D97-AF65-F5344CB8AC3E}">
        <p14:creationId xmlns:p14="http://schemas.microsoft.com/office/powerpoint/2010/main" val="428350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58753" y="1601537"/>
            <a:ext cx="3793738" cy="2166135"/>
          </a:xfrm>
          <a:prstGeom prst="rect">
            <a:avLst/>
          </a:prstGeom>
          <a:blipFill dpi="0" rotWithShape="1">
            <a:blip r:embed="rId3"/>
            <a:srcRect/>
            <a:stretch>
              <a:fillRect/>
            </a:stretch>
          </a:blip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12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52" name="Rectangle 51"/>
          <p:cNvSpPr/>
          <p:nvPr/>
        </p:nvSpPr>
        <p:spPr bwMode="auto">
          <a:xfrm>
            <a:off x="4299739" y="1601537"/>
            <a:ext cx="3793738" cy="2166135"/>
          </a:xfrm>
          <a:prstGeom prst="rect">
            <a:avLst/>
          </a:prstGeom>
          <a:blipFill dpi="0" rotWithShape="1">
            <a:blip r:embed="rId4"/>
            <a:srcRect/>
            <a:stretch>
              <a:fillRect l="-1248" t="-3945" r="-6810" b="-12908"/>
            </a:stretch>
          </a:blip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12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53" name="Rectangle 52"/>
          <p:cNvSpPr/>
          <p:nvPr/>
        </p:nvSpPr>
        <p:spPr bwMode="auto">
          <a:xfrm>
            <a:off x="8140724" y="1601537"/>
            <a:ext cx="3793738" cy="2166135"/>
          </a:xfrm>
          <a:prstGeom prst="rect">
            <a:avLst/>
          </a:prstGeom>
          <a:blipFill dpi="0" rotWithShape="1">
            <a:blip r:embed="rId5"/>
            <a:srcRect/>
            <a:tile tx="0" ty="-412750" sx="37000" sy="37000" flip="none" algn="tl"/>
          </a:blip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12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9" name="Rectangle 48"/>
          <p:cNvSpPr/>
          <p:nvPr/>
        </p:nvSpPr>
        <p:spPr bwMode="auto">
          <a:xfrm>
            <a:off x="458753" y="3837664"/>
            <a:ext cx="3793738" cy="27297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Describe</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Where</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Resource inventory</a:t>
            </a:r>
          </a:p>
          <a:p>
            <a:pPr marL="0" marR="0" lvl="0" indent="0" algn="l" defTabSz="6856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What</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Component relationships</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How</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Tags + links + groups</a:t>
            </a:r>
          </a:p>
        </p:txBody>
      </p:sp>
      <p:sp>
        <p:nvSpPr>
          <p:cNvPr id="50" name="Rectangle 49"/>
          <p:cNvSpPr/>
          <p:nvPr/>
        </p:nvSpPr>
        <p:spPr bwMode="auto">
          <a:xfrm>
            <a:off x="8140724" y="3837664"/>
            <a:ext cx="3793738" cy="27297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Control</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Who</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Access control</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What</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Changes</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How</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RBAC, subscriptions, and locks</a:t>
            </a:r>
          </a:p>
        </p:txBody>
      </p:sp>
      <p:sp>
        <p:nvSpPr>
          <p:cNvPr id="51" name="Rectangle 50"/>
          <p:cNvSpPr/>
          <p:nvPr/>
        </p:nvSpPr>
        <p:spPr bwMode="auto">
          <a:xfrm>
            <a:off x="4299739" y="3837664"/>
            <a:ext cx="3793738" cy="27297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Provision</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Where</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Across regions</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What</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Across resources </a:t>
            </a:r>
          </a:p>
          <a:p>
            <a:pPr marL="0" marR="0" lvl="0" indent="0" algn="l" defTabSz="93247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mn-ea"/>
                <a:cs typeface="Segoe UI Semibold" panose="020B0702040204020203" pitchFamily="34" charset="0"/>
              </a:rPr>
              <a:t>How</a:t>
            </a:r>
            <a:br>
              <a:rPr kumimoji="0" lang="en-US" sz="2000" b="0" i="0" u="none" strike="noStrike" kern="0" cap="none" spc="0" normalizeH="0" baseline="0" noProof="0" dirty="0">
                <a:ln>
                  <a:noFill/>
                </a:ln>
                <a:solidFill>
                  <a:srgbClr val="505050"/>
                </a:solidFill>
                <a:effectLst/>
                <a:uLnTx/>
                <a:uFillTx/>
                <a:latin typeface="+mj-lt"/>
                <a:ea typeface="+mn-ea"/>
                <a:cs typeface="+mn-cs"/>
              </a:rPr>
            </a:br>
            <a:r>
              <a:rPr kumimoji="0" lang="en-US" sz="2000" b="0" i="0" u="none" strike="noStrike" kern="0" cap="none" spc="0" normalizeH="0" baseline="0" noProof="0" dirty="0">
                <a:ln>
                  <a:noFill/>
                </a:ln>
                <a:solidFill>
                  <a:srgbClr val="505050"/>
                </a:solidFill>
                <a:effectLst/>
                <a:uLnTx/>
                <a:uFillTx/>
                <a:latin typeface="+mj-lt"/>
                <a:ea typeface="+mn-ea"/>
                <a:cs typeface="+mn-cs"/>
              </a:rPr>
              <a:t>In service and in guest </a:t>
            </a:r>
          </a:p>
        </p:txBody>
      </p:sp>
      <p:sp>
        <p:nvSpPr>
          <p:cNvPr id="5" name="Title 4"/>
          <p:cNvSpPr>
            <a:spLocks noGrp="1"/>
          </p:cNvSpPr>
          <p:nvPr>
            <p:ph type="title"/>
          </p:nvPr>
        </p:nvSpPr>
        <p:spPr/>
        <p:txBody>
          <a:bodyPr/>
          <a:lstStyle/>
          <a:p>
            <a:r>
              <a:rPr lang="en-US" dirty="0">
                <a:solidFill>
                  <a:srgbClr val="505050"/>
                </a:solidFill>
              </a:rPr>
              <a:t>Azure Resource Manager</a:t>
            </a:r>
          </a:p>
        </p:txBody>
      </p:sp>
    </p:spTree>
    <p:extLst>
      <p:ext uri="{BB962C8B-B14F-4D97-AF65-F5344CB8AC3E}">
        <p14:creationId xmlns:p14="http://schemas.microsoft.com/office/powerpoint/2010/main" val="1600072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4" presetClass="path" presetSubtype="0" decel="100000" fill="hold" grpId="1" nodeType="withEffect">
                                  <p:stCondLst>
                                    <p:cond delay="500"/>
                                  </p:stCondLst>
                                  <p:childTnLst>
                                    <p:animMotion origin="layout" path="M -1.56242E-6 0.04903 L -1.56242E-6 -1.5842E-6 " pathEditMode="relative" rAng="0" ptsTypes="AA">
                                      <p:cBhvr>
                                        <p:cTn id="9" dur="500" fill="hold"/>
                                        <p:tgtEl>
                                          <p:spTgt spid="8"/>
                                        </p:tgtEl>
                                        <p:attrNameLst>
                                          <p:attrName>ppt_x</p:attrName>
                                          <p:attrName>ppt_y</p:attrName>
                                        </p:attrNameLst>
                                      </p:cBhvr>
                                      <p:rCtr x="0" y="-2451"/>
                                    </p:animMotion>
                                  </p:childTnLst>
                                </p:cTn>
                              </p:par>
                              <p:par>
                                <p:cTn id="10" presetID="10" presetClass="entr" presetSubtype="0" fill="hold" grpId="0" nodeType="withEffect">
                                  <p:stCondLst>
                                    <p:cond delay="6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grpId="1" nodeType="withEffect">
                                  <p:stCondLst>
                                    <p:cond delay="600"/>
                                  </p:stCondLst>
                                  <p:childTnLst>
                                    <p:animMotion origin="layout" path="M -1.56242E-6 0.04903 L -1.56242E-6 -1.5842E-6 " pathEditMode="relative" rAng="0" ptsTypes="AA">
                                      <p:cBhvr>
                                        <p:cTn id="14" dur="500" fill="hold"/>
                                        <p:tgtEl>
                                          <p:spTgt spid="49"/>
                                        </p:tgtEl>
                                        <p:attrNameLst>
                                          <p:attrName>ppt_x</p:attrName>
                                          <p:attrName>ppt_y</p:attrName>
                                        </p:attrNameLst>
                                      </p:cBhvr>
                                      <p:rCtr x="0" y="-245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64" presetClass="path" presetSubtype="0" decel="100000" fill="hold" grpId="1" nodeType="withEffect">
                                  <p:stCondLst>
                                    <p:cond delay="0"/>
                                  </p:stCondLst>
                                  <p:childTnLst>
                                    <p:animMotion origin="layout" path="M -1.56242E-6 0.04903 L -1.56242E-6 -1.5842E-6 " pathEditMode="relative" rAng="0" ptsTypes="AA">
                                      <p:cBhvr>
                                        <p:cTn id="21" dur="500" fill="hold"/>
                                        <p:tgtEl>
                                          <p:spTgt spid="52"/>
                                        </p:tgtEl>
                                        <p:attrNameLst>
                                          <p:attrName>ppt_x</p:attrName>
                                          <p:attrName>ppt_y</p:attrName>
                                        </p:attrNameLst>
                                      </p:cBhvr>
                                      <p:rCtr x="0" y="-2451"/>
                                    </p:animMotion>
                                  </p:childTnLst>
                                </p:cTn>
                              </p:par>
                              <p:par>
                                <p:cTn id="22" presetID="10" presetClass="entr" presetSubtype="0" fill="hold" grpId="0" nodeType="withEffect">
                                  <p:stCondLst>
                                    <p:cond delay="1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4" presetClass="path" presetSubtype="0" decel="100000" fill="hold" grpId="1" nodeType="withEffect">
                                  <p:stCondLst>
                                    <p:cond delay="100"/>
                                  </p:stCondLst>
                                  <p:childTnLst>
                                    <p:animMotion origin="layout" path="M -1.56242E-6 0.04903 L -1.56242E-6 -1.5842E-6 " pathEditMode="relative" rAng="0" ptsTypes="AA">
                                      <p:cBhvr>
                                        <p:cTn id="26" dur="500" fill="hold"/>
                                        <p:tgtEl>
                                          <p:spTgt spid="51"/>
                                        </p:tgtEl>
                                        <p:attrNameLst>
                                          <p:attrName>ppt_x</p:attrName>
                                          <p:attrName>ppt_y</p:attrName>
                                        </p:attrNameLst>
                                      </p:cBhvr>
                                      <p:rCtr x="0" y="-2451"/>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64" presetClass="path" presetSubtype="0" decel="100000" fill="hold" grpId="1" nodeType="withEffect">
                                  <p:stCondLst>
                                    <p:cond delay="0"/>
                                  </p:stCondLst>
                                  <p:childTnLst>
                                    <p:animMotion origin="layout" path="M -1.56242E-6 0.04903 L -1.56242E-6 -1.5842E-6 " pathEditMode="relative" rAng="0" ptsTypes="AA">
                                      <p:cBhvr>
                                        <p:cTn id="33" dur="500" fill="hold"/>
                                        <p:tgtEl>
                                          <p:spTgt spid="53"/>
                                        </p:tgtEl>
                                        <p:attrNameLst>
                                          <p:attrName>ppt_x</p:attrName>
                                          <p:attrName>ppt_y</p:attrName>
                                        </p:attrNameLst>
                                      </p:cBhvr>
                                      <p:rCtr x="0" y="-2451"/>
                                    </p:animMotion>
                                  </p:childTnLst>
                                </p:cTn>
                              </p:par>
                              <p:par>
                                <p:cTn id="34" presetID="10" presetClass="entr" presetSubtype="0" fill="hold" grpId="0" nodeType="withEffect">
                                  <p:stCondLst>
                                    <p:cond delay="1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64" presetClass="path" presetSubtype="0" decel="100000" fill="hold" grpId="1" nodeType="withEffect">
                                  <p:stCondLst>
                                    <p:cond delay="100"/>
                                  </p:stCondLst>
                                  <p:childTnLst>
                                    <p:animMotion origin="layout" path="M -1.56242E-6 0.04903 L -1.56242E-6 -1.5842E-6 " pathEditMode="relative" rAng="0" ptsTypes="AA">
                                      <p:cBhvr>
                                        <p:cTn id="38" dur="500" fill="hold"/>
                                        <p:tgtEl>
                                          <p:spTgt spid="50"/>
                                        </p:tgtEl>
                                        <p:attrNameLst>
                                          <p:attrName>ppt_x</p:attrName>
                                          <p:attrName>ppt_y</p:attrName>
                                        </p:attrNameLst>
                                      </p:cBhvr>
                                      <p:rCtr x="0" y="-24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2" grpId="0" animBg="1"/>
      <p:bldP spid="52" grpId="1" animBg="1"/>
      <p:bldP spid="53" grpId="0" animBg="1"/>
      <p:bldP spid="53" grpId="1" animBg="1"/>
      <p:bldP spid="49" grpId="0"/>
      <p:bldP spid="49" grpId="1"/>
      <p:bldP spid="50" grpId="0"/>
      <p:bldP spid="50" grpId="1"/>
      <p:bldP spid="51" grpId="0"/>
      <p:bldP spid="5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443570" y="1493664"/>
            <a:ext cx="11549335" cy="572464"/>
          </a:xfrm>
        </p:spPr>
        <p:txBody>
          <a:bodyPr/>
          <a:lstStyle/>
          <a:p>
            <a:r>
              <a:rPr lang="en-US" sz="2800" dirty="0">
                <a:solidFill>
                  <a:srgbClr val="0078D7"/>
                </a:solidFill>
                <a:latin typeface="+mj-lt"/>
                <a:cs typeface="+mn-cs"/>
              </a:rPr>
              <a:t>Example: Select “Storage Account” and give it a name </a:t>
            </a:r>
          </a:p>
        </p:txBody>
      </p:sp>
      <p:pic>
        <p:nvPicPr>
          <p:cNvPr id="3" name="Picture 2"/>
          <p:cNvPicPr>
            <a:picLocks noChangeAspect="1"/>
          </p:cNvPicPr>
          <p:nvPr/>
        </p:nvPicPr>
        <p:blipFill>
          <a:blip r:embed="rId3"/>
          <a:stretch>
            <a:fillRect/>
          </a:stretch>
        </p:blipFill>
        <p:spPr>
          <a:xfrm>
            <a:off x="579437" y="2154227"/>
            <a:ext cx="7758545" cy="3610412"/>
          </a:xfrm>
          <a:prstGeom prst="rect">
            <a:avLst/>
          </a:prstGeom>
        </p:spPr>
      </p:pic>
    </p:spTree>
    <p:extLst>
      <p:ext uri="{BB962C8B-B14F-4D97-AF65-F5344CB8AC3E}">
        <p14:creationId xmlns:p14="http://schemas.microsoft.com/office/powerpoint/2010/main" val="174732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Customize the Resource Manager template</a:t>
            </a:r>
          </a:p>
        </p:txBody>
      </p:sp>
      <p:sp>
        <p:nvSpPr>
          <p:cNvPr id="6" name="Text Placeholder 4"/>
          <p:cNvSpPr txBox="1">
            <a:spLocks/>
          </p:cNvSpPr>
          <p:nvPr/>
        </p:nvSpPr>
        <p:spPr>
          <a:xfrm>
            <a:off x="381728" y="1516062"/>
            <a:ext cx="3855310" cy="2899255"/>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2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49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515"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43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83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Notice that you not only get the resource added, but also a </a:t>
            </a:r>
            <a:r>
              <a:rPr kumimoji="0" lang="en-US" sz="2800" b="1" i="0" u="none" strike="noStrike" kern="1200" cap="none" spc="0" normalizeH="0" baseline="0" noProof="0" dirty="0">
                <a:ln>
                  <a:noFill/>
                </a:ln>
                <a:solidFill>
                  <a:srgbClr val="0078D7"/>
                </a:solidFill>
                <a:effectLst/>
                <a:uLnTx/>
                <a:uFillTx/>
                <a:latin typeface="Segoe UI Light"/>
                <a:ea typeface="+mn-ea"/>
                <a:cs typeface="+mn-cs"/>
              </a:rPr>
              <a:t>parameter</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for the type storage account and a variable for the name of the storage account.</a:t>
            </a:r>
          </a:p>
        </p:txBody>
      </p:sp>
      <p:pic>
        <p:nvPicPr>
          <p:cNvPr id="8" name="Picture 7"/>
          <p:cNvPicPr>
            <a:picLocks noChangeAspect="1"/>
          </p:cNvPicPr>
          <p:nvPr/>
        </p:nvPicPr>
        <p:blipFill>
          <a:blip r:embed="rId3"/>
          <a:stretch>
            <a:fillRect/>
          </a:stretch>
        </p:blipFill>
        <p:spPr>
          <a:xfrm>
            <a:off x="5151437" y="1363663"/>
            <a:ext cx="2438926" cy="5163185"/>
          </a:xfrm>
          <a:prstGeom prst="rect">
            <a:avLst/>
          </a:prstGeom>
        </p:spPr>
      </p:pic>
      <p:pic>
        <p:nvPicPr>
          <p:cNvPr id="9" name="Picture 8"/>
          <p:cNvPicPr>
            <a:picLocks noChangeAspect="1"/>
          </p:cNvPicPr>
          <p:nvPr/>
        </p:nvPicPr>
        <p:blipFill>
          <a:blip r:embed="rId4"/>
          <a:stretch>
            <a:fillRect/>
          </a:stretch>
        </p:blipFill>
        <p:spPr>
          <a:xfrm>
            <a:off x="8047037" y="2392679"/>
            <a:ext cx="3619500" cy="3105150"/>
          </a:xfrm>
          <a:prstGeom prst="rect">
            <a:avLst/>
          </a:prstGeom>
        </p:spPr>
      </p:pic>
    </p:spTree>
    <p:extLst>
      <p:ext uri="{BB962C8B-B14F-4D97-AF65-F5344CB8AC3E}">
        <p14:creationId xmlns:p14="http://schemas.microsoft.com/office/powerpoint/2010/main" val="285221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Customize the Resource Manager template</a:t>
            </a:r>
          </a:p>
        </p:txBody>
      </p:sp>
      <p:sp>
        <p:nvSpPr>
          <p:cNvPr id="5" name="Text Placeholder 4"/>
          <p:cNvSpPr>
            <a:spLocks noGrp="1"/>
          </p:cNvSpPr>
          <p:nvPr>
            <p:ph type="body" sz="quarter" idx="10"/>
          </p:nvPr>
        </p:nvSpPr>
        <p:spPr>
          <a:xfrm>
            <a:off x="383902" y="1363662"/>
            <a:ext cx="11549335" cy="877163"/>
          </a:xfrm>
        </p:spPr>
        <p:txBody>
          <a:bodyPr/>
          <a:lstStyle/>
          <a:p>
            <a:r>
              <a:rPr lang="en-US" sz="2800" dirty="0">
                <a:solidFill>
                  <a:srgbClr val="0078D7"/>
                </a:solidFill>
                <a:latin typeface="+mj-lt"/>
                <a:cs typeface="+mn-cs"/>
              </a:rPr>
              <a:t>Using </a:t>
            </a:r>
            <a:r>
              <a:rPr lang="en-US" sz="2800" dirty="0" err="1">
                <a:solidFill>
                  <a:srgbClr val="0078D7"/>
                </a:solidFill>
                <a:latin typeface="+mj-lt"/>
                <a:cs typeface="+mn-cs"/>
              </a:rPr>
              <a:t>Intellisense</a:t>
            </a:r>
            <a:endParaRPr lang="en-US" sz="2800" dirty="0">
              <a:solidFill>
                <a:srgbClr val="0078D7"/>
              </a:solidFill>
              <a:latin typeface="+mj-lt"/>
              <a:cs typeface="+mn-cs"/>
            </a:endParaRPr>
          </a:p>
          <a:p>
            <a:r>
              <a:rPr lang="en-US" sz="1800" dirty="0">
                <a:solidFill>
                  <a:srgbClr val="505050"/>
                </a:solidFill>
                <a:latin typeface="+mj-lt"/>
                <a:cs typeface="+mn-cs"/>
              </a:rPr>
              <a:t>This tool helps you understand what properties are available when editing the template.</a:t>
            </a:r>
          </a:p>
        </p:txBody>
      </p:sp>
      <p:pic>
        <p:nvPicPr>
          <p:cNvPr id="2" name="Picture 1"/>
          <p:cNvPicPr>
            <a:picLocks noChangeAspect="1"/>
          </p:cNvPicPr>
          <p:nvPr/>
        </p:nvPicPr>
        <p:blipFill>
          <a:blip r:embed="rId3"/>
          <a:stretch>
            <a:fillRect/>
          </a:stretch>
        </p:blipFill>
        <p:spPr>
          <a:xfrm>
            <a:off x="460100" y="3344862"/>
            <a:ext cx="6391984" cy="2991323"/>
          </a:xfrm>
          <a:prstGeom prst="rect">
            <a:avLst/>
          </a:prstGeom>
        </p:spPr>
      </p:pic>
      <p:sp>
        <p:nvSpPr>
          <p:cNvPr id="3" name="Rectangle 2"/>
          <p:cNvSpPr/>
          <p:nvPr/>
        </p:nvSpPr>
        <p:spPr>
          <a:xfrm>
            <a:off x="7546702" y="2506662"/>
            <a:ext cx="4386535" cy="353943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Navigate to the </a:t>
            </a:r>
            <a:r>
              <a:rPr kumimoji="0" lang="en-US" sz="2800" b="1" i="0" u="none" strike="noStrike" kern="1200" cap="none" spc="0" normalizeH="0" baseline="0" noProof="0" dirty="0" err="1">
                <a:ln>
                  <a:noFill/>
                </a:ln>
                <a:solidFill>
                  <a:srgbClr val="0078D7"/>
                </a:solidFill>
                <a:effectLst/>
                <a:uLnTx/>
                <a:uFillTx/>
                <a:latin typeface="Segoe UI Light"/>
                <a:ea typeface="+mn-ea"/>
                <a:cs typeface="+mn-cs"/>
              </a:rPr>
              <a:t>HostingPlan</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resource, and add a new value for the </a:t>
            </a:r>
            <a:r>
              <a:rPr kumimoji="0" lang="en-US" sz="2800" b="1" i="0" u="none" strike="noStrike" kern="1200" cap="none" spc="0" normalizeH="0" baseline="0" noProof="0" dirty="0">
                <a:ln>
                  <a:noFill/>
                </a:ln>
                <a:solidFill>
                  <a:srgbClr val="0078D7"/>
                </a:solidFill>
                <a:effectLst/>
                <a:uLnTx/>
                <a:uFillTx/>
                <a:latin typeface="Segoe UI Light"/>
                <a:ea typeface="+mn-ea"/>
                <a:cs typeface="+mn-cs"/>
              </a:rPr>
              <a:t>properties</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78D7"/>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Notice that </a:t>
            </a:r>
            <a:r>
              <a:rPr lang="en-US" sz="2800" dirty="0">
                <a:solidFill>
                  <a:srgbClr val="0078D7"/>
                </a:solidFill>
                <a:latin typeface="Segoe UI Light"/>
              </a:rPr>
              <a:t>I</a:t>
            </a:r>
            <a:r>
              <a:rPr kumimoji="0" lang="en-US" sz="2800" b="0" i="0" u="none" strike="noStrike" kern="1200" cap="none" spc="0" normalizeH="0" baseline="0" noProof="0" dirty="0" err="1">
                <a:ln>
                  <a:noFill/>
                </a:ln>
                <a:solidFill>
                  <a:srgbClr val="0078D7"/>
                </a:solidFill>
                <a:effectLst/>
                <a:uLnTx/>
                <a:uFillTx/>
                <a:latin typeface="Segoe UI Light"/>
                <a:ea typeface="+mn-ea"/>
                <a:cs typeface="+mn-cs"/>
              </a:rPr>
              <a:t>ntellisense</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shows the available values and provides a description of that value.</a:t>
            </a:r>
          </a:p>
        </p:txBody>
      </p:sp>
      <p:sp>
        <p:nvSpPr>
          <p:cNvPr id="6" name="Text Placeholder 4"/>
          <p:cNvSpPr txBox="1">
            <a:spLocks/>
          </p:cNvSpPr>
          <p:nvPr/>
        </p:nvSpPr>
        <p:spPr>
          <a:xfrm>
            <a:off x="383903" y="2506662"/>
            <a:ext cx="6857998" cy="9602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78D7"/>
                </a:solidFill>
                <a:latin typeface="+mj-lt"/>
                <a:cs typeface="+mn-cs"/>
              </a:rPr>
              <a:t>Example: Editing properties for an App Service Plan</a:t>
            </a:r>
          </a:p>
        </p:txBody>
      </p:sp>
    </p:spTree>
    <p:extLst>
      <p:ext uri="{BB962C8B-B14F-4D97-AF65-F5344CB8AC3E}">
        <p14:creationId xmlns:p14="http://schemas.microsoft.com/office/powerpoint/2010/main" val="40778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7" y="1363662"/>
            <a:ext cx="11549335" cy="572464"/>
          </a:xfrm>
        </p:spPr>
        <p:txBody>
          <a:bodyPr/>
          <a:lstStyle/>
          <a:p>
            <a:r>
              <a:rPr lang="en-US" sz="2800" dirty="0">
                <a:solidFill>
                  <a:srgbClr val="0078D7"/>
                </a:solidFill>
                <a:latin typeface="+mj-lt"/>
                <a:cs typeface="+mn-cs"/>
              </a:rPr>
              <a:t>Step 1. Deploy | New | Deployment</a:t>
            </a:r>
          </a:p>
        </p:txBody>
      </p:sp>
      <p:pic>
        <p:nvPicPr>
          <p:cNvPr id="3" name="Picture 2"/>
          <p:cNvPicPr>
            <a:picLocks noChangeAspect="1"/>
          </p:cNvPicPr>
          <p:nvPr/>
        </p:nvPicPr>
        <p:blipFill>
          <a:blip r:embed="rId3"/>
          <a:stretch>
            <a:fillRect/>
          </a:stretch>
        </p:blipFill>
        <p:spPr>
          <a:xfrm>
            <a:off x="579437" y="2506662"/>
            <a:ext cx="6009409" cy="3636818"/>
          </a:xfrm>
          <a:prstGeom prst="rect">
            <a:avLst/>
          </a:prstGeom>
        </p:spPr>
      </p:pic>
      <p:pic>
        <p:nvPicPr>
          <p:cNvPr id="6" name="Picture 5"/>
          <p:cNvPicPr>
            <a:picLocks noChangeAspect="1"/>
          </p:cNvPicPr>
          <p:nvPr/>
        </p:nvPicPr>
        <p:blipFill>
          <a:blip r:embed="rId4"/>
          <a:stretch>
            <a:fillRect/>
          </a:stretch>
        </p:blipFill>
        <p:spPr>
          <a:xfrm>
            <a:off x="7359612" y="2448213"/>
            <a:ext cx="4369611" cy="3753716"/>
          </a:xfrm>
          <a:prstGeom prst="rect">
            <a:avLst/>
          </a:prstGeom>
        </p:spPr>
      </p:pic>
    </p:spTree>
    <p:extLst>
      <p:ext uri="{BB962C8B-B14F-4D97-AF65-F5344CB8AC3E}">
        <p14:creationId xmlns:p14="http://schemas.microsoft.com/office/powerpoint/2010/main" val="266237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40715" y="1365223"/>
            <a:ext cx="10574083" cy="1375761"/>
          </a:xfrm>
        </p:spPr>
        <p:txBody>
          <a:bodyPr/>
          <a:lstStyle/>
          <a:p>
            <a:r>
              <a:rPr lang="en-US" sz="2800" dirty="0">
                <a:solidFill>
                  <a:srgbClr val="0078D7"/>
                </a:solidFill>
                <a:latin typeface="+mj-lt"/>
                <a:cs typeface="+mn-cs"/>
              </a:rPr>
              <a:t>Step 2. Select Resource Group</a:t>
            </a:r>
          </a:p>
          <a:p>
            <a:r>
              <a:rPr lang="en-US" sz="1800" dirty="0">
                <a:solidFill>
                  <a:srgbClr val="505050"/>
                </a:solidFill>
                <a:latin typeface="+mj-lt"/>
                <a:cs typeface="+mn-cs"/>
              </a:rPr>
              <a:t>In the </a:t>
            </a:r>
            <a:r>
              <a:rPr lang="en-US" sz="1800" dirty="0">
                <a:solidFill>
                  <a:srgbClr val="505050"/>
                </a:solidFill>
                <a:latin typeface="+mn-lt"/>
                <a:cs typeface="+mn-cs"/>
              </a:rPr>
              <a:t>Resource Group </a:t>
            </a:r>
            <a:r>
              <a:rPr lang="en-US" sz="1800" dirty="0">
                <a:solidFill>
                  <a:srgbClr val="505050"/>
                </a:solidFill>
                <a:latin typeface="+mj-lt"/>
                <a:cs typeface="+mn-cs"/>
              </a:rPr>
              <a:t>dropdown box, choose an existing resource group or create a new one. To create a resource group, open the </a:t>
            </a:r>
            <a:r>
              <a:rPr lang="en-US" sz="1800" dirty="0">
                <a:solidFill>
                  <a:srgbClr val="505050"/>
                </a:solidFill>
                <a:latin typeface="+mn-lt"/>
                <a:cs typeface="+mn-cs"/>
              </a:rPr>
              <a:t>Resource Group </a:t>
            </a:r>
            <a:r>
              <a:rPr lang="en-US" sz="1800" dirty="0">
                <a:solidFill>
                  <a:srgbClr val="505050"/>
                </a:solidFill>
                <a:latin typeface="+mj-lt"/>
                <a:cs typeface="+mn-cs"/>
              </a:rPr>
              <a:t>dropdown box and choose. The </a:t>
            </a:r>
            <a:r>
              <a:rPr lang="en-US" sz="1800" dirty="0">
                <a:solidFill>
                  <a:srgbClr val="505050"/>
                </a:solidFill>
                <a:latin typeface="+mn-lt"/>
                <a:cs typeface="+mn-cs"/>
              </a:rPr>
              <a:t>Create Resource Group</a:t>
            </a:r>
            <a:r>
              <a:rPr lang="en-US" sz="1800" b="1" dirty="0">
                <a:solidFill>
                  <a:srgbClr val="505050"/>
                </a:solidFill>
                <a:latin typeface="+mj-lt"/>
                <a:cs typeface="+mn-cs"/>
              </a:rPr>
              <a:t> </a:t>
            </a:r>
            <a:r>
              <a:rPr lang="en-US" sz="1800" dirty="0">
                <a:solidFill>
                  <a:srgbClr val="505050"/>
                </a:solidFill>
                <a:latin typeface="+mj-lt"/>
                <a:cs typeface="+mn-cs"/>
              </a:rPr>
              <a:t>dialog box appears. Give your group a name and location, and select the </a:t>
            </a:r>
            <a:r>
              <a:rPr lang="en-US" sz="1800" dirty="0">
                <a:solidFill>
                  <a:srgbClr val="505050"/>
                </a:solidFill>
                <a:latin typeface="+mn-lt"/>
                <a:cs typeface="+mn-cs"/>
              </a:rPr>
              <a:t>Create</a:t>
            </a:r>
            <a:r>
              <a:rPr lang="en-US" sz="1800" b="1" dirty="0">
                <a:solidFill>
                  <a:srgbClr val="505050"/>
                </a:solidFill>
                <a:latin typeface="+mj-lt"/>
                <a:cs typeface="+mn-cs"/>
              </a:rPr>
              <a:t> </a:t>
            </a:r>
            <a:r>
              <a:rPr lang="en-US" sz="1800" dirty="0">
                <a:solidFill>
                  <a:srgbClr val="505050"/>
                </a:solidFill>
                <a:latin typeface="+mj-lt"/>
                <a:cs typeface="+mn-cs"/>
              </a:rPr>
              <a:t>button.</a:t>
            </a:r>
          </a:p>
        </p:txBody>
      </p:sp>
      <p:pic>
        <p:nvPicPr>
          <p:cNvPr id="2" name="Picture 1"/>
          <p:cNvPicPr>
            <a:picLocks noChangeAspect="1"/>
          </p:cNvPicPr>
          <p:nvPr/>
        </p:nvPicPr>
        <p:blipFill>
          <a:blip r:embed="rId3"/>
          <a:stretch>
            <a:fillRect/>
          </a:stretch>
        </p:blipFill>
        <p:spPr>
          <a:xfrm>
            <a:off x="6487794" y="3038873"/>
            <a:ext cx="5095875" cy="3676650"/>
          </a:xfrm>
          <a:prstGeom prst="rect">
            <a:avLst/>
          </a:prstGeom>
        </p:spPr>
      </p:pic>
      <p:pic>
        <p:nvPicPr>
          <p:cNvPr id="7" name="Picture 6"/>
          <p:cNvPicPr>
            <a:picLocks noChangeAspect="1"/>
          </p:cNvPicPr>
          <p:nvPr/>
        </p:nvPicPr>
        <p:blipFill>
          <a:blip r:embed="rId4"/>
          <a:stretch>
            <a:fillRect/>
          </a:stretch>
        </p:blipFill>
        <p:spPr>
          <a:xfrm>
            <a:off x="579437" y="3843773"/>
            <a:ext cx="5578353" cy="1300163"/>
          </a:xfrm>
          <a:prstGeom prst="rect">
            <a:avLst/>
          </a:prstGeom>
        </p:spPr>
      </p:pic>
    </p:spTree>
    <p:extLst>
      <p:ext uri="{BB962C8B-B14F-4D97-AF65-F5344CB8AC3E}">
        <p14:creationId xmlns:p14="http://schemas.microsoft.com/office/powerpoint/2010/main" val="326746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7" y="1351642"/>
            <a:ext cx="5031785" cy="2483757"/>
          </a:xfrm>
        </p:spPr>
        <p:txBody>
          <a:bodyPr/>
          <a:lstStyle/>
          <a:p>
            <a:r>
              <a:rPr lang="en-US" sz="2800" dirty="0">
                <a:solidFill>
                  <a:srgbClr val="0078D7"/>
                </a:solidFill>
                <a:latin typeface="+mj-lt"/>
                <a:cs typeface="+mn-cs"/>
              </a:rPr>
              <a:t>Step 3. Edit Parameters</a:t>
            </a:r>
          </a:p>
          <a:p>
            <a:r>
              <a:rPr lang="en-US" sz="1800" dirty="0">
                <a:solidFill>
                  <a:srgbClr val="505050"/>
                </a:solidFill>
                <a:latin typeface="+mj-lt"/>
                <a:cs typeface="+mn-cs"/>
              </a:rPr>
              <a:t>Choose the </a:t>
            </a:r>
            <a:r>
              <a:rPr lang="en-US" sz="1800" b="1" dirty="0">
                <a:solidFill>
                  <a:srgbClr val="505050"/>
                </a:solidFill>
                <a:latin typeface="+mj-lt"/>
                <a:cs typeface="+mn-cs"/>
              </a:rPr>
              <a:t>Edit</a:t>
            </a:r>
            <a:r>
              <a:rPr lang="en-US" sz="1800" dirty="0">
                <a:solidFill>
                  <a:srgbClr val="505050"/>
                </a:solidFill>
                <a:latin typeface="+mj-lt"/>
                <a:cs typeface="+mn-cs"/>
              </a:rPr>
              <a:t> </a:t>
            </a:r>
            <a:r>
              <a:rPr lang="en-US" sz="1800" b="1" dirty="0">
                <a:solidFill>
                  <a:srgbClr val="505050"/>
                </a:solidFill>
                <a:latin typeface="+mj-lt"/>
                <a:cs typeface="+mn-cs"/>
              </a:rPr>
              <a:t>Parameters</a:t>
            </a:r>
            <a:r>
              <a:rPr lang="en-US" sz="1800" dirty="0">
                <a:solidFill>
                  <a:srgbClr val="505050"/>
                </a:solidFill>
                <a:latin typeface="+mj-lt"/>
                <a:cs typeface="+mn-cs"/>
              </a:rPr>
              <a:t> button. Provide values for the parameters and select the </a:t>
            </a:r>
            <a:r>
              <a:rPr lang="en-US" sz="1800" b="1" dirty="0">
                <a:solidFill>
                  <a:srgbClr val="505050"/>
                </a:solidFill>
                <a:latin typeface="+mj-lt"/>
                <a:cs typeface="+mn-cs"/>
              </a:rPr>
              <a:t>Save </a:t>
            </a:r>
            <a:r>
              <a:rPr lang="en-US" sz="1800" dirty="0">
                <a:solidFill>
                  <a:srgbClr val="505050"/>
                </a:solidFill>
                <a:latin typeface="+mj-lt"/>
                <a:cs typeface="+mn-cs"/>
              </a:rPr>
              <a:t>button.</a:t>
            </a:r>
          </a:p>
          <a:p>
            <a:endParaRPr lang="en-US" sz="1800" dirty="0">
              <a:solidFill>
                <a:srgbClr val="505050"/>
              </a:solidFill>
              <a:latin typeface="+mj-lt"/>
              <a:cs typeface="+mn-cs"/>
            </a:endParaRPr>
          </a:p>
          <a:p>
            <a:r>
              <a:rPr lang="en-US" sz="1800" dirty="0">
                <a:solidFill>
                  <a:srgbClr val="505050"/>
                </a:solidFill>
                <a:latin typeface="+mj-lt"/>
                <a:cs typeface="+mn-cs"/>
              </a:rPr>
              <a:t>The </a:t>
            </a:r>
            <a:r>
              <a:rPr lang="en-US" sz="1800" b="1" dirty="0">
                <a:solidFill>
                  <a:srgbClr val="505050"/>
                </a:solidFill>
                <a:latin typeface="+mj-lt"/>
                <a:cs typeface="+mn-cs"/>
              </a:rPr>
              <a:t>Save passwords </a:t>
            </a:r>
            <a:r>
              <a:rPr lang="en-US" sz="1800" dirty="0">
                <a:solidFill>
                  <a:srgbClr val="505050"/>
                </a:solidFill>
                <a:latin typeface="+mj-lt"/>
                <a:cs typeface="+mn-cs"/>
              </a:rPr>
              <a:t>option means the passwords will be saved as plain text in the JSON file. </a:t>
            </a:r>
            <a:r>
              <a:rPr lang="en-US" sz="1800" b="1" dirty="0">
                <a:solidFill>
                  <a:srgbClr val="505050"/>
                </a:solidFill>
                <a:latin typeface="+mj-lt"/>
                <a:cs typeface="+mn-cs"/>
              </a:rPr>
              <a:t>This option is not secure.</a:t>
            </a:r>
          </a:p>
        </p:txBody>
      </p:sp>
      <p:pic>
        <p:nvPicPr>
          <p:cNvPr id="3" name="Picture 2"/>
          <p:cNvPicPr>
            <a:picLocks noChangeAspect="1"/>
          </p:cNvPicPr>
          <p:nvPr/>
        </p:nvPicPr>
        <p:blipFill>
          <a:blip r:embed="rId3"/>
          <a:stretch>
            <a:fillRect/>
          </a:stretch>
        </p:blipFill>
        <p:spPr>
          <a:xfrm>
            <a:off x="6219421" y="1351642"/>
            <a:ext cx="5105400" cy="4791075"/>
          </a:xfrm>
          <a:prstGeom prst="rect">
            <a:avLst/>
          </a:prstGeom>
        </p:spPr>
      </p:pic>
    </p:spTree>
    <p:extLst>
      <p:ext uri="{BB962C8B-B14F-4D97-AF65-F5344CB8AC3E}">
        <p14:creationId xmlns:p14="http://schemas.microsoft.com/office/powerpoint/2010/main" val="288461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8" y="1363219"/>
            <a:ext cx="10972800" cy="1375761"/>
          </a:xfrm>
        </p:spPr>
        <p:txBody>
          <a:bodyPr/>
          <a:lstStyle/>
          <a:p>
            <a:r>
              <a:rPr lang="en-US" sz="2800" dirty="0">
                <a:solidFill>
                  <a:srgbClr val="0078D7"/>
                </a:solidFill>
                <a:latin typeface="+mj-lt"/>
                <a:cs typeface="+mn-cs"/>
              </a:rPr>
              <a:t>Step 4. Deploy to Azure</a:t>
            </a:r>
          </a:p>
          <a:p>
            <a:r>
              <a:rPr lang="en-US" sz="1800" dirty="0">
                <a:solidFill>
                  <a:srgbClr val="505050"/>
                </a:solidFill>
                <a:latin typeface="+mj-lt"/>
                <a:cs typeface="+mn-cs"/>
              </a:rPr>
              <a:t>Choose the </a:t>
            </a:r>
            <a:r>
              <a:rPr lang="en-US" sz="1800" b="1" dirty="0">
                <a:solidFill>
                  <a:srgbClr val="505050"/>
                </a:solidFill>
                <a:latin typeface="+mj-lt"/>
                <a:cs typeface="+mn-cs"/>
              </a:rPr>
              <a:t>Deploy</a:t>
            </a:r>
            <a:r>
              <a:rPr lang="en-US" sz="1800" dirty="0">
                <a:solidFill>
                  <a:srgbClr val="505050"/>
                </a:solidFill>
                <a:latin typeface="+mj-lt"/>
                <a:cs typeface="+mn-cs"/>
              </a:rPr>
              <a:t> button to deploy the project to Azure. You can see the progress of the deployment in the </a:t>
            </a:r>
            <a:r>
              <a:rPr lang="en-US" sz="1800" b="1" dirty="0">
                <a:solidFill>
                  <a:srgbClr val="505050"/>
                </a:solidFill>
                <a:latin typeface="+mj-lt"/>
                <a:cs typeface="+mn-cs"/>
              </a:rPr>
              <a:t>Output</a:t>
            </a:r>
            <a:r>
              <a:rPr lang="en-US" sz="1800" dirty="0">
                <a:solidFill>
                  <a:srgbClr val="505050"/>
                </a:solidFill>
                <a:latin typeface="+mj-lt"/>
                <a:cs typeface="+mn-cs"/>
              </a:rPr>
              <a:t> window. Deployment may take several minutes to complete, depending on your configuration. Enter the database administrator password, if prompted.</a:t>
            </a:r>
          </a:p>
        </p:txBody>
      </p:sp>
      <p:grpSp>
        <p:nvGrpSpPr>
          <p:cNvPr id="6" name="Group 5"/>
          <p:cNvGrpSpPr/>
          <p:nvPr/>
        </p:nvGrpSpPr>
        <p:grpSpPr>
          <a:xfrm>
            <a:off x="503237" y="3344862"/>
            <a:ext cx="8915400" cy="2726387"/>
            <a:chOff x="499859" y="3866666"/>
            <a:chExt cx="8915400" cy="2726387"/>
          </a:xfrm>
        </p:grpSpPr>
        <p:pic>
          <p:nvPicPr>
            <p:cNvPr id="2" name="Picture 1"/>
            <p:cNvPicPr>
              <a:picLocks noChangeAspect="1"/>
            </p:cNvPicPr>
            <p:nvPr/>
          </p:nvPicPr>
          <p:blipFill>
            <a:blip r:embed="rId3"/>
            <a:stretch>
              <a:fillRect/>
            </a:stretch>
          </p:blipFill>
          <p:spPr>
            <a:xfrm>
              <a:off x="499859" y="3866666"/>
              <a:ext cx="8915400" cy="2726387"/>
            </a:xfrm>
            <a:prstGeom prst="rect">
              <a:avLst/>
            </a:prstGeom>
          </p:spPr>
        </p:pic>
        <p:sp>
          <p:nvSpPr>
            <p:cNvPr id="3" name="Rectangle 2"/>
            <p:cNvSpPr/>
            <p:nvPr/>
          </p:nvSpPr>
          <p:spPr bwMode="auto">
            <a:xfrm>
              <a:off x="7893844" y="4030662"/>
              <a:ext cx="1295400" cy="5334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3841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34990" y="1363662"/>
            <a:ext cx="10431447" cy="1126462"/>
          </a:xfrm>
        </p:spPr>
        <p:txBody>
          <a:bodyPr/>
          <a:lstStyle/>
          <a:p>
            <a:r>
              <a:rPr lang="en-US" sz="2800" dirty="0">
                <a:solidFill>
                  <a:srgbClr val="0078D7"/>
                </a:solidFill>
                <a:latin typeface="+mj-lt"/>
                <a:cs typeface="+mn-cs"/>
              </a:rPr>
              <a:t>Step 5. View Resources in the Azure Portal</a:t>
            </a:r>
          </a:p>
          <a:p>
            <a:r>
              <a:rPr lang="en-US" sz="1800" dirty="0">
                <a:solidFill>
                  <a:srgbClr val="505050"/>
                </a:solidFill>
                <a:latin typeface="+mj-lt"/>
                <a:cs typeface="+mn-cs"/>
              </a:rPr>
              <a:t>In a browser, open the </a:t>
            </a:r>
            <a:r>
              <a:rPr lang="en-US" sz="1800" dirty="0">
                <a:solidFill>
                  <a:srgbClr val="505050"/>
                </a:solidFill>
                <a:latin typeface="+mj-lt"/>
                <a:cs typeface="+mn-cs"/>
                <a:hlinkClick r:id="rId3"/>
              </a:rPr>
              <a:t>Azure Portal</a:t>
            </a:r>
            <a:r>
              <a:rPr lang="en-US" sz="1800" dirty="0">
                <a:solidFill>
                  <a:srgbClr val="505050"/>
                </a:solidFill>
                <a:latin typeface="+mj-lt"/>
                <a:cs typeface="+mn-cs"/>
              </a:rPr>
              <a:t> and sign in to your account. To see the resource group, select </a:t>
            </a:r>
            <a:r>
              <a:rPr lang="en-US" sz="1800" b="1" dirty="0">
                <a:solidFill>
                  <a:srgbClr val="505050"/>
                </a:solidFill>
                <a:latin typeface="+mj-lt"/>
                <a:cs typeface="+mn-cs"/>
              </a:rPr>
              <a:t>Resource groups </a:t>
            </a:r>
            <a:r>
              <a:rPr lang="en-US" sz="1800" dirty="0">
                <a:solidFill>
                  <a:srgbClr val="505050"/>
                </a:solidFill>
                <a:latin typeface="+mj-lt"/>
                <a:cs typeface="+mn-cs"/>
              </a:rPr>
              <a:t>and the resource group you deployed to. You will see all of the deployed resources.</a:t>
            </a:r>
          </a:p>
        </p:txBody>
      </p:sp>
      <p:pic>
        <p:nvPicPr>
          <p:cNvPr id="3" name="Picture 2"/>
          <p:cNvPicPr>
            <a:picLocks noChangeAspect="1"/>
          </p:cNvPicPr>
          <p:nvPr/>
        </p:nvPicPr>
        <p:blipFill>
          <a:blip r:embed="rId4"/>
          <a:stretch>
            <a:fillRect/>
          </a:stretch>
        </p:blipFill>
        <p:spPr>
          <a:xfrm>
            <a:off x="579437" y="2657316"/>
            <a:ext cx="4457012" cy="3942451"/>
          </a:xfrm>
          <a:prstGeom prst="rect">
            <a:avLst/>
          </a:prstGeom>
        </p:spPr>
      </p:pic>
      <p:pic>
        <p:nvPicPr>
          <p:cNvPr id="6" name="Picture 5"/>
          <p:cNvPicPr>
            <a:picLocks noChangeAspect="1"/>
          </p:cNvPicPr>
          <p:nvPr/>
        </p:nvPicPr>
        <p:blipFill>
          <a:blip r:embed="rId5"/>
          <a:stretch>
            <a:fillRect/>
          </a:stretch>
        </p:blipFill>
        <p:spPr>
          <a:xfrm>
            <a:off x="5761037" y="2642394"/>
            <a:ext cx="4169463" cy="4007855"/>
          </a:xfrm>
          <a:prstGeom prst="rect">
            <a:avLst/>
          </a:prstGeom>
        </p:spPr>
      </p:pic>
    </p:spTree>
    <p:extLst>
      <p:ext uri="{BB962C8B-B14F-4D97-AF65-F5344CB8AC3E}">
        <p14:creationId xmlns:p14="http://schemas.microsoft.com/office/powerpoint/2010/main" val="368862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Deploy the Resource Group project to Azure</a:t>
            </a:r>
          </a:p>
        </p:txBody>
      </p:sp>
      <p:sp>
        <p:nvSpPr>
          <p:cNvPr id="5" name="Text Placeholder 4"/>
          <p:cNvSpPr>
            <a:spLocks noGrp="1"/>
          </p:cNvSpPr>
          <p:nvPr>
            <p:ph type="body" sz="quarter" idx="10"/>
          </p:nvPr>
        </p:nvSpPr>
        <p:spPr>
          <a:xfrm>
            <a:off x="427037" y="1356768"/>
            <a:ext cx="9699343" cy="1375761"/>
          </a:xfrm>
        </p:spPr>
        <p:txBody>
          <a:bodyPr/>
          <a:lstStyle/>
          <a:p>
            <a:r>
              <a:rPr lang="en-US" sz="2800" dirty="0">
                <a:solidFill>
                  <a:srgbClr val="0078D7"/>
                </a:solidFill>
                <a:latin typeface="+mj-lt"/>
                <a:cs typeface="+mn-cs"/>
              </a:rPr>
              <a:t>Redeploying your project</a:t>
            </a:r>
          </a:p>
          <a:p>
            <a:r>
              <a:rPr lang="en-US" sz="1800" dirty="0">
                <a:solidFill>
                  <a:srgbClr val="505050"/>
                </a:solidFill>
                <a:latin typeface="+mj-lt"/>
                <a:cs typeface="+mn-cs"/>
              </a:rPr>
              <a:t>If you make changes and want to redeploy your project, you can choose the existing resource group directly from the Azure resource group project's shortcut menu. On the shortcut menu, choose </a:t>
            </a:r>
            <a:r>
              <a:rPr lang="en-US" sz="1800" b="1" dirty="0">
                <a:solidFill>
                  <a:srgbClr val="505050"/>
                </a:solidFill>
                <a:latin typeface="+mj-lt"/>
                <a:cs typeface="+mn-cs"/>
              </a:rPr>
              <a:t>Deploy</a:t>
            </a:r>
            <a:r>
              <a:rPr lang="en-US" sz="1800" dirty="0">
                <a:solidFill>
                  <a:srgbClr val="505050"/>
                </a:solidFill>
                <a:latin typeface="+mj-lt"/>
                <a:cs typeface="+mn-cs"/>
              </a:rPr>
              <a:t>, and then choose the resource group you just deployed to.</a:t>
            </a:r>
          </a:p>
        </p:txBody>
      </p:sp>
      <p:pic>
        <p:nvPicPr>
          <p:cNvPr id="2" name="Picture 1"/>
          <p:cNvPicPr>
            <a:picLocks noChangeAspect="1"/>
          </p:cNvPicPr>
          <p:nvPr/>
        </p:nvPicPr>
        <p:blipFill>
          <a:blip r:embed="rId3"/>
          <a:stretch>
            <a:fillRect/>
          </a:stretch>
        </p:blipFill>
        <p:spPr>
          <a:xfrm>
            <a:off x="579437" y="2876448"/>
            <a:ext cx="9282793" cy="3695927"/>
          </a:xfrm>
          <a:prstGeom prst="rect">
            <a:avLst/>
          </a:prstGeom>
        </p:spPr>
      </p:pic>
    </p:spTree>
    <p:extLst>
      <p:ext uri="{BB962C8B-B14F-4D97-AF65-F5344CB8AC3E}">
        <p14:creationId xmlns:p14="http://schemas.microsoft.com/office/powerpoint/2010/main" val="36265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1902059"/>
          </a:xfrm>
        </p:spPr>
        <p:txBody>
          <a:bodyPr/>
          <a:lstStyle/>
          <a:p>
            <a:r>
              <a:rPr lang="en-US" dirty="0"/>
              <a:t>Resource Manager:</a:t>
            </a:r>
            <a:br>
              <a:rPr lang="en-US" dirty="0"/>
            </a:br>
            <a:r>
              <a:rPr lang="en-US" sz="5200" dirty="0"/>
              <a:t>PowerShell</a:t>
            </a:r>
          </a:p>
        </p:txBody>
      </p:sp>
    </p:spTree>
    <p:extLst>
      <p:ext uri="{BB962C8B-B14F-4D97-AF65-F5344CB8AC3E}">
        <p14:creationId xmlns:p14="http://schemas.microsoft.com/office/powerpoint/2010/main" val="2094411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427037" y="1516063"/>
            <a:ext cx="11702553" cy="4724399"/>
          </a:xfrm>
        </p:spPr>
        <p:txBody>
          <a:bodyPr>
            <a:normAutofit/>
          </a:bodyPr>
          <a:lstStyle/>
          <a:p>
            <a:r>
              <a:rPr lang="en-US" sz="2800" dirty="0">
                <a:solidFill>
                  <a:srgbClr val="0078D7"/>
                </a:solidFill>
              </a:rPr>
              <a:t>Application lifecycle container</a:t>
            </a:r>
          </a:p>
          <a:p>
            <a:pPr>
              <a:lnSpc>
                <a:spcPct val="110000"/>
              </a:lnSpc>
            </a:pPr>
            <a:r>
              <a:rPr lang="en-US" sz="1800" dirty="0">
                <a:solidFill>
                  <a:srgbClr val="505050"/>
                </a:solidFill>
              </a:rPr>
              <a:t>Deploy and manage your application (or resources) as you see fit</a:t>
            </a:r>
            <a:br>
              <a:rPr lang="en-US" sz="1800" dirty="0">
                <a:solidFill>
                  <a:srgbClr val="505050"/>
                </a:solidFill>
              </a:rPr>
            </a:br>
            <a:endParaRPr lang="en-US" sz="1800" dirty="0">
              <a:solidFill>
                <a:srgbClr val="505050"/>
              </a:solidFill>
            </a:endParaRPr>
          </a:p>
          <a:p>
            <a:pPr>
              <a:lnSpc>
                <a:spcPct val="110000"/>
              </a:lnSpc>
            </a:pPr>
            <a:r>
              <a:rPr lang="en-US" sz="2800" dirty="0">
                <a:solidFill>
                  <a:srgbClr val="0078D7"/>
                </a:solidFill>
              </a:rPr>
              <a:t>Declarative solution for provisioning and configuration</a:t>
            </a:r>
          </a:p>
          <a:p>
            <a:pPr>
              <a:lnSpc>
                <a:spcPct val="110000"/>
              </a:lnSpc>
            </a:pPr>
            <a:r>
              <a:rPr lang="en-US" sz="1800" dirty="0">
                <a:solidFill>
                  <a:srgbClr val="505050"/>
                </a:solidFill>
              </a:rPr>
              <a:t>Simplified deployment of multiple instantiations of your application via JSON templates</a:t>
            </a:r>
            <a:br>
              <a:rPr lang="en-US" sz="1800" dirty="0">
                <a:solidFill>
                  <a:srgbClr val="505050"/>
                </a:solidFill>
              </a:rPr>
            </a:br>
            <a:endParaRPr lang="en-US" sz="1800" dirty="0">
              <a:solidFill>
                <a:srgbClr val="505050"/>
              </a:solidFill>
            </a:endParaRPr>
          </a:p>
          <a:p>
            <a:pPr>
              <a:lnSpc>
                <a:spcPct val="110000"/>
              </a:lnSpc>
            </a:pPr>
            <a:r>
              <a:rPr lang="en-US" sz="2800" dirty="0">
                <a:solidFill>
                  <a:srgbClr val="0078D7"/>
                </a:solidFill>
              </a:rPr>
              <a:t>Consistent management Layer</a:t>
            </a:r>
          </a:p>
          <a:p>
            <a:pPr>
              <a:lnSpc>
                <a:spcPct val="110000"/>
              </a:lnSpc>
            </a:pPr>
            <a:r>
              <a:rPr lang="en-US" sz="1800" dirty="0">
                <a:solidFill>
                  <a:srgbClr val="505050"/>
                </a:solidFill>
              </a:rPr>
              <a:t>Same deployment and management experience from the Portal, PowerShell, </a:t>
            </a:r>
            <a:r>
              <a:rPr lang="en-US" sz="1800" dirty="0" err="1">
                <a:solidFill>
                  <a:srgbClr val="505050"/>
                </a:solidFill>
              </a:rPr>
              <a:t>xPlat</a:t>
            </a:r>
            <a:r>
              <a:rPr lang="en-US" sz="1800" dirty="0">
                <a:solidFill>
                  <a:srgbClr val="505050"/>
                </a:solidFill>
              </a:rPr>
              <a:t> CLI, and Visual Studio</a:t>
            </a:r>
            <a:br>
              <a:rPr lang="en-US" sz="1800" dirty="0">
                <a:solidFill>
                  <a:srgbClr val="505050"/>
                </a:solidFill>
              </a:rPr>
            </a:br>
            <a:endParaRPr lang="en-US" sz="1800" dirty="0">
              <a:solidFill>
                <a:srgbClr val="505050"/>
              </a:solidFill>
            </a:endParaRPr>
          </a:p>
          <a:p>
            <a:pPr>
              <a:lnSpc>
                <a:spcPct val="110000"/>
              </a:lnSpc>
            </a:pPr>
            <a:r>
              <a:rPr lang="en-US" sz="2800" dirty="0">
                <a:solidFill>
                  <a:srgbClr val="0078D7"/>
                </a:solidFill>
              </a:rPr>
              <a:t>Azure Resource Manager capabilities</a:t>
            </a:r>
          </a:p>
          <a:p>
            <a:pPr>
              <a:lnSpc>
                <a:spcPct val="110000"/>
              </a:lnSpc>
            </a:pPr>
            <a:r>
              <a:rPr lang="en-US" sz="1800" dirty="0">
                <a:solidFill>
                  <a:srgbClr val="505050"/>
                </a:solidFill>
              </a:rPr>
              <a:t>Centralized auditing, simple tagging, and grouping and RBAC</a:t>
            </a:r>
          </a:p>
        </p:txBody>
      </p:sp>
      <p:sp>
        <p:nvSpPr>
          <p:cNvPr id="7" name="Title 4">
            <a:extLst>
              <a:ext uri="{FF2B5EF4-FFF2-40B4-BE49-F238E27FC236}">
                <a16:creationId xmlns:a16="http://schemas.microsoft.com/office/drawing/2014/main" id="{4AF064ED-A6B3-4C25-9C0C-99EDDD23DEF2}"/>
              </a:ext>
            </a:extLst>
          </p:cNvPr>
          <p:cNvSpPr>
            <a:spLocks noGrp="1"/>
          </p:cNvSpPr>
          <p:nvPr>
            <p:ph type="title"/>
          </p:nvPr>
        </p:nvSpPr>
        <p:spPr>
          <a:xfrm>
            <a:off x="274639" y="295274"/>
            <a:ext cx="11889564" cy="917575"/>
          </a:xfrm>
        </p:spPr>
        <p:txBody>
          <a:bodyPr/>
          <a:lstStyle/>
          <a:p>
            <a:r>
              <a:rPr lang="en-US" dirty="0">
                <a:solidFill>
                  <a:srgbClr val="505050"/>
                </a:solidFill>
              </a:rPr>
              <a:t>Azure Resource Manager</a:t>
            </a:r>
          </a:p>
        </p:txBody>
      </p:sp>
    </p:spTree>
    <p:extLst>
      <p:ext uri="{BB962C8B-B14F-4D97-AF65-F5344CB8AC3E}">
        <p14:creationId xmlns:p14="http://schemas.microsoft.com/office/powerpoint/2010/main" val="192771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32742"/>
            <a:r>
              <a:rPr lang="en-US" sz="4800" spc="-102" dirty="0">
                <a:solidFill>
                  <a:srgbClr val="505050"/>
                </a:solidFill>
              </a:rPr>
              <a:t>Deploy the template</a:t>
            </a:r>
          </a:p>
        </p:txBody>
      </p:sp>
      <p:sp>
        <p:nvSpPr>
          <p:cNvPr id="5" name="Text Placeholder 4"/>
          <p:cNvSpPr>
            <a:spLocks noGrp="1"/>
          </p:cNvSpPr>
          <p:nvPr>
            <p:ph type="body" sz="quarter" idx="10"/>
          </p:nvPr>
        </p:nvSpPr>
        <p:spPr>
          <a:xfrm>
            <a:off x="503237" y="1508130"/>
            <a:ext cx="11184459" cy="4348883"/>
          </a:xfrm>
        </p:spPr>
        <p:txBody>
          <a:bodyPr/>
          <a:lstStyle/>
          <a:p>
            <a:r>
              <a:rPr lang="en-US" sz="2800" dirty="0">
                <a:solidFill>
                  <a:srgbClr val="0078D7"/>
                </a:solidFill>
                <a:latin typeface="+mj-lt"/>
                <a:cs typeface="+mn-cs"/>
              </a:rPr>
              <a:t>Example: </a:t>
            </a:r>
            <a:r>
              <a:rPr lang="en-US" sz="2800" dirty="0">
                <a:solidFill>
                  <a:srgbClr val="505050"/>
                </a:solidFill>
                <a:latin typeface="+mj-lt"/>
                <a:cs typeface="+mn-cs"/>
              </a:rPr>
              <a:t>Use the </a:t>
            </a:r>
            <a:r>
              <a:rPr lang="en-US" sz="2800" b="1" dirty="0">
                <a:solidFill>
                  <a:srgbClr val="505050"/>
                </a:solidFill>
                <a:latin typeface="+mj-lt"/>
                <a:cs typeface="+mn-cs"/>
              </a:rPr>
              <a:t>New-</a:t>
            </a:r>
            <a:r>
              <a:rPr lang="en-US" sz="2800" b="1" dirty="0" err="1">
                <a:solidFill>
                  <a:srgbClr val="505050"/>
                </a:solidFill>
                <a:latin typeface="+mj-lt"/>
                <a:cs typeface="+mn-cs"/>
              </a:rPr>
              <a:t>AzureRmResourceGroupDeployment</a:t>
            </a:r>
            <a:r>
              <a:rPr lang="en-US" sz="2800" b="1" dirty="0">
                <a:solidFill>
                  <a:srgbClr val="505050"/>
                </a:solidFill>
                <a:latin typeface="+mj-lt"/>
                <a:cs typeface="+mn-cs"/>
              </a:rPr>
              <a:t> </a:t>
            </a:r>
            <a:r>
              <a:rPr lang="en-US" sz="2800" dirty="0">
                <a:solidFill>
                  <a:srgbClr val="505050"/>
                </a:solidFill>
                <a:latin typeface="+mj-lt"/>
                <a:cs typeface="+mn-cs"/>
              </a:rPr>
              <a:t>cmdlet</a:t>
            </a:r>
          </a:p>
          <a:p>
            <a:endParaRPr lang="en-US" sz="2800" dirty="0">
              <a:gradFill>
                <a:gsLst>
                  <a:gs pos="1250">
                    <a:schemeClr val="tx1"/>
                  </a:gs>
                  <a:gs pos="100000">
                    <a:schemeClr val="tx1"/>
                  </a:gs>
                </a:gsLst>
                <a:lin ang="5400000" scaled="0"/>
              </a:gradFill>
              <a:latin typeface="+mj-lt"/>
              <a:cs typeface="+mn-cs"/>
            </a:endParaRPr>
          </a:p>
          <a:p>
            <a:r>
              <a:rPr lang="en-US" sz="2400" dirty="0">
                <a:solidFill>
                  <a:srgbClr val="0000FF"/>
                </a:solidFill>
              </a:rPr>
              <a:t>New-</a:t>
            </a:r>
            <a:r>
              <a:rPr lang="en-US" sz="2400" dirty="0" err="1">
                <a:solidFill>
                  <a:srgbClr val="0000FF"/>
                </a:solidFill>
              </a:rPr>
              <a:t>AzureRmResourceGroupDeployment</a:t>
            </a:r>
            <a:r>
              <a:rPr lang="en-US" sz="2400" dirty="0">
                <a:solidFill>
                  <a:prstClr val="black"/>
                </a:solidFill>
              </a:rPr>
              <a:t> `</a:t>
            </a:r>
          </a:p>
          <a:p>
            <a:r>
              <a:rPr lang="en-US" sz="2400" dirty="0">
                <a:solidFill>
                  <a:srgbClr val="000080"/>
                </a:solidFill>
              </a:rPr>
              <a:t>-</a:t>
            </a:r>
            <a:r>
              <a:rPr lang="en-US" sz="2400" dirty="0" err="1">
                <a:solidFill>
                  <a:srgbClr val="000080"/>
                </a:solidFill>
              </a:rPr>
              <a:t>ResourceGroupName</a:t>
            </a:r>
            <a:r>
              <a:rPr lang="en-US" sz="2400" dirty="0">
                <a:solidFill>
                  <a:prstClr val="black"/>
                </a:solidFill>
              </a:rPr>
              <a:t> </a:t>
            </a:r>
            <a:r>
              <a:rPr lang="en-US" sz="2400" dirty="0">
                <a:solidFill>
                  <a:srgbClr val="8A2BE2"/>
                </a:solidFill>
              </a:rPr>
              <a:t>TestRG1</a:t>
            </a:r>
            <a:r>
              <a:rPr lang="en-US" sz="2400" dirty="0">
                <a:solidFill>
                  <a:prstClr val="black"/>
                </a:solidFill>
              </a:rPr>
              <a:t> `</a:t>
            </a:r>
          </a:p>
          <a:p>
            <a:r>
              <a:rPr lang="en-US" sz="2400" dirty="0">
                <a:solidFill>
                  <a:srgbClr val="000080"/>
                </a:solidFill>
              </a:rPr>
              <a:t>-</a:t>
            </a:r>
            <a:r>
              <a:rPr lang="en-US" sz="2400" dirty="0" err="1">
                <a:solidFill>
                  <a:srgbClr val="000080"/>
                </a:solidFill>
              </a:rPr>
              <a:t>TemplateFile</a:t>
            </a:r>
            <a:r>
              <a:rPr lang="en-US" sz="2400" dirty="0">
                <a:solidFill>
                  <a:prstClr val="black"/>
                </a:solidFill>
              </a:rPr>
              <a:t> </a:t>
            </a:r>
            <a:r>
              <a:rPr lang="en-US" sz="2400" dirty="0">
                <a:solidFill>
                  <a:srgbClr val="8A2BE2"/>
                </a:solidFill>
              </a:rPr>
              <a:t>c:\Azure\Templates\azuredeploy.json </a:t>
            </a:r>
          </a:p>
          <a:p>
            <a:pPr lvl="0"/>
            <a:endParaRPr lang="en-US" sz="3200" dirty="0">
              <a:gradFill>
                <a:gsLst>
                  <a:gs pos="1250">
                    <a:schemeClr val="tx1"/>
                  </a:gs>
                  <a:gs pos="100000">
                    <a:schemeClr val="tx1"/>
                  </a:gs>
                </a:gsLst>
                <a:lin ang="5400000" scaled="0"/>
              </a:gradFill>
              <a:latin typeface="+mj-lt"/>
              <a:cs typeface="+mn-cs"/>
            </a:endParaRPr>
          </a:p>
          <a:p>
            <a:r>
              <a:rPr lang="en-US" sz="2800" b="1" dirty="0">
                <a:solidFill>
                  <a:srgbClr val="0078D7"/>
                </a:solidFill>
                <a:latin typeface="+mn-lt"/>
                <a:cs typeface="+mn-cs"/>
              </a:rPr>
              <a:t>Notes:</a:t>
            </a:r>
          </a:p>
          <a:p>
            <a:pPr marL="342900" indent="-342900">
              <a:spcAft>
                <a:spcPts val="600"/>
              </a:spcAft>
              <a:buFont typeface="Arial" panose="020B0604020202020204" pitchFamily="34" charset="0"/>
              <a:buChar char="•"/>
            </a:pPr>
            <a:r>
              <a:rPr lang="en-US" sz="1800" dirty="0">
                <a:solidFill>
                  <a:srgbClr val="505050"/>
                </a:solidFill>
                <a:latin typeface="+mj-lt"/>
                <a:cs typeface="+mn-cs"/>
              </a:rPr>
              <a:t>Specify the resource group and the location of the template</a:t>
            </a:r>
          </a:p>
          <a:p>
            <a:pPr marL="342900" indent="-342900">
              <a:spcAft>
                <a:spcPts val="600"/>
              </a:spcAft>
              <a:buFont typeface="Arial" panose="020B0604020202020204" pitchFamily="34" charset="0"/>
              <a:buChar char="•"/>
            </a:pPr>
            <a:r>
              <a:rPr lang="en-US" sz="1800" dirty="0">
                <a:solidFill>
                  <a:srgbClr val="505050"/>
                </a:solidFill>
                <a:latin typeface="+mj-lt"/>
                <a:cs typeface="+mn-cs"/>
              </a:rPr>
              <a:t>Use the </a:t>
            </a:r>
            <a:r>
              <a:rPr lang="en-US" sz="1800" dirty="0">
                <a:solidFill>
                  <a:srgbClr val="505050"/>
                </a:solidFill>
                <a:latin typeface="+mn-lt"/>
                <a:cs typeface="+mn-cs"/>
              </a:rPr>
              <a:t>-</a:t>
            </a:r>
            <a:r>
              <a:rPr lang="en-US" sz="1800" dirty="0" err="1">
                <a:solidFill>
                  <a:srgbClr val="505050"/>
                </a:solidFill>
                <a:latin typeface="+mn-lt"/>
                <a:cs typeface="+mn-cs"/>
              </a:rPr>
              <a:t>TemplateUri</a:t>
            </a:r>
            <a:r>
              <a:rPr lang="en-US" sz="1800" b="1" dirty="0">
                <a:solidFill>
                  <a:srgbClr val="505050"/>
                </a:solidFill>
                <a:latin typeface="+mj-lt"/>
                <a:cs typeface="+mn-cs"/>
              </a:rPr>
              <a:t> </a:t>
            </a:r>
            <a:r>
              <a:rPr lang="en-US" sz="1800" dirty="0">
                <a:solidFill>
                  <a:srgbClr val="505050"/>
                </a:solidFill>
                <a:latin typeface="+mj-lt"/>
                <a:cs typeface="+mn-cs"/>
              </a:rPr>
              <a:t>parameter to specify a non-local URI for the template</a:t>
            </a:r>
          </a:p>
          <a:p>
            <a:pPr marL="342900" indent="-342900">
              <a:spcAft>
                <a:spcPts val="600"/>
              </a:spcAft>
              <a:buFont typeface="Arial" panose="020B0604020202020204" pitchFamily="34" charset="0"/>
              <a:buChar char="•"/>
            </a:pPr>
            <a:r>
              <a:rPr lang="en-US" sz="1800" dirty="0">
                <a:solidFill>
                  <a:srgbClr val="505050"/>
                </a:solidFill>
                <a:latin typeface="+mj-lt"/>
                <a:cs typeface="+mn-cs"/>
              </a:rPr>
              <a:t>Set the </a:t>
            </a:r>
            <a:r>
              <a:rPr lang="en-US" sz="1800" dirty="0">
                <a:solidFill>
                  <a:srgbClr val="505050"/>
                </a:solidFill>
                <a:latin typeface="+mn-lt"/>
                <a:cs typeface="+mn-cs"/>
              </a:rPr>
              <a:t>-Mode</a:t>
            </a:r>
            <a:r>
              <a:rPr lang="en-US" sz="1800" b="1" dirty="0">
                <a:solidFill>
                  <a:srgbClr val="505050"/>
                </a:solidFill>
                <a:latin typeface="+mj-lt"/>
                <a:cs typeface="+mn-cs"/>
              </a:rPr>
              <a:t> </a:t>
            </a:r>
            <a:r>
              <a:rPr lang="en-US" sz="1800" dirty="0">
                <a:solidFill>
                  <a:srgbClr val="505050"/>
                </a:solidFill>
                <a:latin typeface="+mj-lt"/>
                <a:cs typeface="+mn-cs"/>
              </a:rPr>
              <a:t>parameter to either Incremental or Complete. By default, this parameter is set to incremental</a:t>
            </a:r>
          </a:p>
        </p:txBody>
      </p:sp>
    </p:spTree>
    <p:extLst>
      <p:ext uri="{BB962C8B-B14F-4D97-AF65-F5344CB8AC3E}">
        <p14:creationId xmlns:p14="http://schemas.microsoft.com/office/powerpoint/2010/main" val="418440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fad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216" y="295279"/>
            <a:ext cx="11704045" cy="917575"/>
          </a:xfrm>
        </p:spPr>
        <p:txBody>
          <a:bodyPr/>
          <a:lstStyle/>
          <a:p>
            <a:pPr defTabSz="932742"/>
            <a:r>
              <a:rPr lang="en-US" sz="4800" spc="-102" dirty="0">
                <a:solidFill>
                  <a:srgbClr val="505050"/>
                </a:solidFill>
              </a:rPr>
              <a:t>Dynamic template parameters</a:t>
            </a:r>
          </a:p>
        </p:txBody>
      </p:sp>
      <p:sp>
        <p:nvSpPr>
          <p:cNvPr id="5" name="Text Placeholder 4"/>
          <p:cNvSpPr>
            <a:spLocks noGrp="1"/>
          </p:cNvSpPr>
          <p:nvPr>
            <p:ph type="body" sz="quarter" idx="10"/>
          </p:nvPr>
        </p:nvSpPr>
        <p:spPr>
          <a:xfrm>
            <a:off x="503237" y="1508130"/>
            <a:ext cx="10210799" cy="3551742"/>
          </a:xfrm>
        </p:spPr>
        <p:txBody>
          <a:bodyPr/>
          <a:lstStyle/>
          <a:p>
            <a:r>
              <a:rPr lang="en-US" sz="2800" dirty="0">
                <a:solidFill>
                  <a:srgbClr val="0078D7"/>
                </a:solidFill>
                <a:latin typeface="+mj-lt"/>
                <a:cs typeface="+mn-cs"/>
              </a:rPr>
              <a:t>Navigating the template</a:t>
            </a:r>
          </a:p>
          <a:p>
            <a:pPr marL="342900" indent="-342900">
              <a:spcAft>
                <a:spcPts val="600"/>
              </a:spcAft>
              <a:buFont typeface="Arial" panose="020B0604020202020204" pitchFamily="34" charset="0"/>
              <a:buChar char="•"/>
            </a:pPr>
            <a:r>
              <a:rPr lang="en-US" sz="1800" dirty="0">
                <a:solidFill>
                  <a:srgbClr val="505050"/>
                </a:solidFill>
                <a:latin typeface="+mj-lt"/>
                <a:cs typeface="+mn-cs"/>
              </a:rPr>
              <a:t>Cycle through the available parameters for a cmdlet by typing a minus sign (-) and then pressing the TAB key</a:t>
            </a:r>
          </a:p>
          <a:p>
            <a:pPr marL="342900" indent="-342900">
              <a:spcAft>
                <a:spcPts val="600"/>
              </a:spcAft>
              <a:buFont typeface="Arial" panose="020B0604020202020204" pitchFamily="34" charset="0"/>
              <a:buChar char="•"/>
            </a:pPr>
            <a:r>
              <a:rPr lang="en-US" sz="1800" dirty="0">
                <a:solidFill>
                  <a:srgbClr val="505050"/>
                </a:solidFill>
                <a:latin typeface="+mj-lt"/>
                <a:cs typeface="+mn-cs"/>
              </a:rPr>
              <a:t>As soon as you type the template name, the cmdlet fetches the template, parses it, and adds the template parameters to the command</a:t>
            </a:r>
            <a:r>
              <a:rPr lang="en-US" sz="1800" b="1" dirty="0">
                <a:solidFill>
                  <a:srgbClr val="505050"/>
                </a:solidFill>
                <a:latin typeface="+mj-lt"/>
                <a:cs typeface="+mn-cs"/>
              </a:rPr>
              <a:t> dynamically</a:t>
            </a:r>
            <a:endParaRPr lang="en-US" sz="1800" dirty="0">
              <a:solidFill>
                <a:srgbClr val="505050"/>
              </a:solidFill>
              <a:latin typeface="+mj-lt"/>
              <a:cs typeface="+mn-cs"/>
            </a:endParaRPr>
          </a:p>
          <a:p>
            <a:pPr marL="342900" indent="-342900">
              <a:spcAft>
                <a:spcPts val="600"/>
              </a:spcAft>
              <a:buFont typeface="Arial" panose="020B0604020202020204" pitchFamily="34" charset="0"/>
              <a:buChar char="•"/>
            </a:pPr>
            <a:r>
              <a:rPr lang="en-US" sz="1800" dirty="0">
                <a:solidFill>
                  <a:srgbClr val="505050"/>
                </a:solidFill>
                <a:latin typeface="+mj-lt"/>
                <a:cs typeface="+mn-cs"/>
              </a:rPr>
              <a:t>If you forget a required parameter value, PowerShell prompts you for the value</a:t>
            </a:r>
            <a:endParaRPr lang="en-US" sz="1800" dirty="0">
              <a:solidFill>
                <a:srgbClr val="505050"/>
              </a:solidFill>
              <a:latin typeface="+mj-lt"/>
            </a:endParaRPr>
          </a:p>
          <a:p>
            <a:endParaRPr lang="en-US" sz="2000" dirty="0">
              <a:gradFill>
                <a:gsLst>
                  <a:gs pos="1250">
                    <a:schemeClr val="tx1"/>
                  </a:gs>
                  <a:gs pos="100000">
                    <a:schemeClr val="tx1"/>
                  </a:gs>
                </a:gsLst>
                <a:lin ang="5400000" scaled="0"/>
              </a:gradFill>
              <a:latin typeface="+mj-lt"/>
              <a:cs typeface="+mn-cs"/>
            </a:endParaRPr>
          </a:p>
        </p:txBody>
      </p:sp>
      <p:sp>
        <p:nvSpPr>
          <p:cNvPr id="9" name="Text Placeholder 4"/>
          <p:cNvSpPr txBox="1">
            <a:spLocks/>
          </p:cNvSpPr>
          <p:nvPr/>
        </p:nvSpPr>
        <p:spPr>
          <a:xfrm>
            <a:off x="2255837" y="3878262"/>
            <a:ext cx="9144000" cy="2954655"/>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2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49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515"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43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83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FF"/>
                </a:solidFill>
                <a:effectLst/>
                <a:uLnTx/>
                <a:uFillTx/>
              </a:rPr>
              <a:t>New-</a:t>
            </a:r>
            <a:r>
              <a:rPr kumimoji="0" lang="en-US" sz="2400" b="0" i="0" u="none" strike="noStrike" kern="1200" cap="none" spc="0" normalizeH="0" baseline="0" noProof="0" dirty="0" err="1">
                <a:ln>
                  <a:noFill/>
                </a:ln>
                <a:solidFill>
                  <a:srgbClr val="0000FF"/>
                </a:solidFill>
                <a:effectLst/>
                <a:uLnTx/>
                <a:uFillTx/>
              </a:rPr>
              <a:t>AzureRmResourceGroupDeployment</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ResourceGroupName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a:ln>
                  <a:noFill/>
                </a:ln>
                <a:solidFill>
                  <a:srgbClr val="8A2BE2"/>
                </a:solidFill>
                <a:effectLst/>
                <a:uLnTx/>
                <a:uFillTx/>
              </a:rPr>
              <a:t>TestRG1</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TemplateFile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a:ln>
                  <a:noFill/>
                </a:ln>
                <a:solidFill>
                  <a:srgbClr val="8A2BE2"/>
                </a:solidFill>
                <a:effectLst/>
                <a:uLnTx/>
                <a:uFillTx/>
              </a:rPr>
              <a:t>c:\Azure\Templates\azuredeploy.json</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hostingPlanName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freeplanwest</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serverName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exampleserver</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databaseName</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exampledata</a:t>
            </a:r>
            <a:r>
              <a:rPr kumimoji="0" lang="en-US" sz="2400" b="0" i="0" u="none" strike="noStrike" kern="1200" cap="none" spc="0" normalizeH="0" baseline="0" noProof="0" dirty="0">
                <a:ln>
                  <a:noFill/>
                </a:ln>
                <a:solidFill>
                  <a:prstClr val="black"/>
                </a:solidFill>
                <a:effectLst/>
                <a:uLnTx/>
                <a:uFillTx/>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80"/>
                </a:solidFill>
                <a:effectLst/>
                <a:uLnTx/>
                <a:uFillTx/>
              </a:rPr>
              <a:t>-</a:t>
            </a:r>
            <a:r>
              <a:rPr kumimoji="0" lang="en-US" sz="2400" b="0" i="0" u="none" strike="noStrike" kern="1200" cap="none" spc="0" normalizeH="0" baseline="0" noProof="0" dirty="0" err="1">
                <a:ln>
                  <a:noFill/>
                </a:ln>
                <a:solidFill>
                  <a:srgbClr val="000080"/>
                </a:solidFill>
                <a:effectLst/>
                <a:uLnTx/>
                <a:uFillTx/>
              </a:rPr>
              <a:t>administratorLogin</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srgbClr val="8A2BE2"/>
                </a:solidFill>
                <a:effectLst/>
                <a:uLnTx/>
                <a:uFillTx/>
              </a:rPr>
              <a:t>exampleadmin</a:t>
            </a:r>
            <a:endParaRPr kumimoji="0" lang="en-US" sz="2400"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03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216" y="295279"/>
            <a:ext cx="11704045" cy="917575"/>
          </a:xfrm>
        </p:spPr>
        <p:txBody>
          <a:bodyPr/>
          <a:lstStyle/>
          <a:p>
            <a:pPr defTabSz="932742"/>
            <a:r>
              <a:rPr lang="en-US" sz="4800" spc="-102" dirty="0">
                <a:solidFill>
                  <a:srgbClr val="505050"/>
                </a:solidFill>
              </a:rPr>
              <a:t>Deploy the template</a:t>
            </a:r>
          </a:p>
        </p:txBody>
      </p:sp>
      <p:sp>
        <p:nvSpPr>
          <p:cNvPr id="5" name="Text Placeholder 4"/>
          <p:cNvSpPr>
            <a:spLocks noGrp="1"/>
          </p:cNvSpPr>
          <p:nvPr>
            <p:ph type="body" sz="quarter" idx="10"/>
          </p:nvPr>
        </p:nvSpPr>
        <p:spPr>
          <a:xfrm>
            <a:off x="503237" y="1508130"/>
            <a:ext cx="10667999" cy="5050613"/>
          </a:xfrm>
        </p:spPr>
        <p:txBody>
          <a:bodyPr/>
          <a:lstStyle/>
          <a:p>
            <a:r>
              <a:rPr lang="en-US" sz="3200" dirty="0">
                <a:solidFill>
                  <a:schemeClr val="accent1"/>
                </a:solidFill>
                <a:latin typeface="+mj-lt"/>
                <a:cs typeface="+mn-cs"/>
              </a:rPr>
              <a:t>Parameter: What to watch out for</a:t>
            </a:r>
          </a:p>
          <a:p>
            <a:endParaRPr lang="en-US" sz="3200" dirty="0">
              <a:solidFill>
                <a:schemeClr val="accent1"/>
              </a:solidFill>
              <a:latin typeface="+mj-lt"/>
              <a:cs typeface="+mn-cs"/>
            </a:endParaRPr>
          </a:p>
          <a:p>
            <a:pPr marL="285750" indent="-285750">
              <a:spcAft>
                <a:spcPts val="600"/>
              </a:spcAft>
              <a:buFont typeface="Arial" panose="020B0604020202020204" pitchFamily="34" charset="0"/>
              <a:buChar char="•"/>
            </a:pPr>
            <a:r>
              <a:rPr lang="en-US" sz="2400" dirty="0">
                <a:solidFill>
                  <a:srgbClr val="505050"/>
                </a:solidFill>
                <a:latin typeface="+mj-lt"/>
                <a:cs typeface="+mn-cs"/>
              </a:rPr>
              <a:t>If the template includes a parameter with a name that matches one of the parameters in the command to deploy the template (such as including a parameter named </a:t>
            </a:r>
            <a:r>
              <a:rPr lang="en-US" sz="2400" b="1" dirty="0" err="1">
                <a:solidFill>
                  <a:srgbClr val="505050"/>
                </a:solidFill>
                <a:latin typeface="+mj-lt"/>
                <a:cs typeface="+mn-cs"/>
              </a:rPr>
              <a:t>ResourceGroupName</a:t>
            </a:r>
            <a:r>
              <a:rPr lang="en-US" sz="2400" dirty="0">
                <a:solidFill>
                  <a:srgbClr val="505050"/>
                </a:solidFill>
                <a:latin typeface="+mj-lt"/>
                <a:cs typeface="+mn-cs"/>
              </a:rPr>
              <a:t> in your template which is the same as the</a:t>
            </a:r>
            <a:r>
              <a:rPr lang="en-US" sz="2400" b="1" dirty="0">
                <a:solidFill>
                  <a:srgbClr val="505050"/>
                </a:solidFill>
                <a:latin typeface="+mj-lt"/>
                <a:cs typeface="+mn-cs"/>
              </a:rPr>
              <a:t> </a:t>
            </a:r>
            <a:r>
              <a:rPr lang="en-US" sz="2400" b="1" dirty="0" err="1">
                <a:solidFill>
                  <a:srgbClr val="505050"/>
                </a:solidFill>
                <a:latin typeface="+mj-lt"/>
                <a:cs typeface="+mn-cs"/>
              </a:rPr>
              <a:t>ResourceGroupName</a:t>
            </a:r>
            <a:r>
              <a:rPr lang="en-US" sz="2400" b="1" dirty="0">
                <a:solidFill>
                  <a:srgbClr val="505050"/>
                </a:solidFill>
                <a:latin typeface="+mj-lt"/>
                <a:cs typeface="+mn-cs"/>
              </a:rPr>
              <a:t> </a:t>
            </a:r>
            <a:r>
              <a:rPr lang="en-US" sz="2400" dirty="0">
                <a:solidFill>
                  <a:srgbClr val="505050"/>
                </a:solidFill>
                <a:latin typeface="+mj-lt"/>
                <a:cs typeface="+mn-cs"/>
              </a:rPr>
              <a:t>parameter in the </a:t>
            </a:r>
            <a:r>
              <a:rPr lang="en-US" sz="2400" dirty="0">
                <a:solidFill>
                  <a:srgbClr val="505050"/>
                </a:solidFill>
                <a:latin typeface="+mj-lt"/>
                <a:cs typeface="+mn-cs"/>
                <a:hlinkClick r:id="rId3"/>
              </a:rPr>
              <a:t>New-</a:t>
            </a:r>
            <a:r>
              <a:rPr lang="en-US" sz="2400" dirty="0" err="1">
                <a:solidFill>
                  <a:srgbClr val="505050"/>
                </a:solidFill>
                <a:latin typeface="+mj-lt"/>
                <a:cs typeface="+mn-cs"/>
                <a:hlinkClick r:id="rId3"/>
              </a:rPr>
              <a:t>AzureRmResourceGroupDeployment</a:t>
            </a:r>
            <a:r>
              <a:rPr lang="en-US" sz="2400" dirty="0">
                <a:solidFill>
                  <a:srgbClr val="505050"/>
                </a:solidFill>
                <a:latin typeface="+mj-lt"/>
                <a:cs typeface="+mn-cs"/>
              </a:rPr>
              <a:t> cmdlet), you will be prompted to provide a value for a parameter with the postfix </a:t>
            </a:r>
            <a:r>
              <a:rPr lang="en-US" sz="2400" dirty="0" err="1">
                <a:solidFill>
                  <a:srgbClr val="505050"/>
                </a:solidFill>
                <a:latin typeface="+mj-lt"/>
                <a:cs typeface="+mn-cs"/>
              </a:rPr>
              <a:t>FromTemplate</a:t>
            </a:r>
            <a:r>
              <a:rPr lang="en-US" sz="2400" dirty="0">
                <a:solidFill>
                  <a:srgbClr val="505050"/>
                </a:solidFill>
                <a:latin typeface="+mj-lt"/>
                <a:cs typeface="+mn-cs"/>
              </a:rPr>
              <a:t> (such as </a:t>
            </a:r>
            <a:r>
              <a:rPr lang="en-US" sz="2400" dirty="0" err="1">
                <a:solidFill>
                  <a:srgbClr val="505050"/>
                </a:solidFill>
                <a:latin typeface="+mj-lt"/>
                <a:cs typeface="+mn-cs"/>
              </a:rPr>
              <a:t>ResourceGroupNameFromTemplate</a:t>
            </a:r>
            <a:r>
              <a:rPr lang="en-US" sz="2400" dirty="0">
                <a:solidFill>
                  <a:srgbClr val="505050"/>
                </a:solidFill>
                <a:latin typeface="+mj-lt"/>
                <a:cs typeface="+mn-cs"/>
              </a:rPr>
              <a:t>)</a:t>
            </a:r>
          </a:p>
          <a:p>
            <a:pPr marL="285750" indent="-285750">
              <a:spcAft>
                <a:spcPts val="600"/>
              </a:spcAft>
              <a:buFont typeface="Arial" panose="020B0604020202020204" pitchFamily="34" charset="0"/>
              <a:buChar char="•"/>
            </a:pPr>
            <a:r>
              <a:rPr lang="en-US" sz="2400" dirty="0">
                <a:solidFill>
                  <a:srgbClr val="505050"/>
                </a:solidFill>
                <a:latin typeface="+mj-lt"/>
                <a:cs typeface="+mn-cs"/>
              </a:rPr>
              <a:t>In general, you should avoid this confusion by not naming parameters with the same name as parameters used for deployment operations</a:t>
            </a:r>
          </a:p>
        </p:txBody>
      </p:sp>
    </p:spTree>
    <p:extLst>
      <p:ext uri="{BB962C8B-B14F-4D97-AF65-F5344CB8AC3E}">
        <p14:creationId xmlns:p14="http://schemas.microsoft.com/office/powerpoint/2010/main" val="10097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32742"/>
            <a:r>
              <a:rPr lang="en-US" sz="4800" spc="-102" dirty="0">
                <a:solidFill>
                  <a:srgbClr val="505050"/>
                </a:solidFill>
              </a:rPr>
              <a:t>Deploy the template</a:t>
            </a:r>
          </a:p>
        </p:txBody>
      </p:sp>
      <p:sp>
        <p:nvSpPr>
          <p:cNvPr id="5" name="Text Placeholder 4"/>
          <p:cNvSpPr>
            <a:spLocks noGrp="1"/>
          </p:cNvSpPr>
          <p:nvPr>
            <p:ph type="body" sz="quarter" idx="10"/>
          </p:nvPr>
        </p:nvSpPr>
        <p:spPr>
          <a:xfrm>
            <a:off x="503237" y="1243016"/>
            <a:ext cx="11184459" cy="6241709"/>
          </a:xfrm>
        </p:spPr>
        <p:txBody>
          <a:bodyPr/>
          <a:lstStyle/>
          <a:p>
            <a:r>
              <a:rPr lang="en-US" sz="2800" dirty="0">
                <a:solidFill>
                  <a:srgbClr val="0078D7"/>
                </a:solidFill>
                <a:latin typeface="+mj-lt"/>
                <a:cs typeface="+mn-cs"/>
              </a:rPr>
              <a:t>The command runs and returns messages as the resources are created. Ultimately, you see the result of your deployment.</a:t>
            </a:r>
          </a:p>
          <a:p>
            <a:endParaRPr lang="en-US" sz="2800" dirty="0">
              <a:solidFill>
                <a:srgbClr val="0078D7"/>
              </a:solidFill>
              <a:latin typeface="+mj-lt"/>
              <a:cs typeface="+mn-cs"/>
            </a:endParaRPr>
          </a:p>
          <a:p>
            <a:r>
              <a:rPr lang="en-US" sz="1600" dirty="0" err="1">
                <a:solidFill>
                  <a:srgbClr val="0000FF"/>
                </a:solidFill>
              </a:rPr>
              <a:t>DeploymentName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err="1">
                <a:solidFill>
                  <a:srgbClr val="8A2BE2"/>
                </a:solidFill>
              </a:rPr>
              <a:t>azuredeploy</a:t>
            </a:r>
            <a:endParaRPr lang="en-US" sz="1600" dirty="0">
              <a:solidFill>
                <a:prstClr val="black"/>
              </a:solidFill>
            </a:endParaRPr>
          </a:p>
          <a:p>
            <a:r>
              <a:rPr lang="en-US" sz="1600" dirty="0" err="1">
                <a:solidFill>
                  <a:srgbClr val="0000FF"/>
                </a:solidFill>
              </a:rPr>
              <a:t>ResourceGroupName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TestRG1</a:t>
            </a:r>
            <a:endParaRPr lang="en-US" sz="1600" dirty="0">
              <a:solidFill>
                <a:prstClr val="black"/>
              </a:solidFill>
            </a:endParaRPr>
          </a:p>
          <a:p>
            <a:r>
              <a:rPr lang="en-US" sz="1600" dirty="0">
                <a:solidFill>
                  <a:srgbClr val="0000FF"/>
                </a:solidFill>
              </a:rPr>
              <a:t>ProvisioningState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Succeeded</a:t>
            </a:r>
            <a:endParaRPr lang="en-US" sz="1600" dirty="0">
              <a:solidFill>
                <a:prstClr val="black"/>
              </a:solidFill>
            </a:endParaRPr>
          </a:p>
          <a:p>
            <a:r>
              <a:rPr lang="en-US" sz="1600" dirty="0">
                <a:solidFill>
                  <a:srgbClr val="0000FF"/>
                </a:solidFill>
              </a:rPr>
              <a:t>Timestamp</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10/16/2015</a:t>
            </a:r>
            <a:r>
              <a:rPr lang="en-US" sz="1600" dirty="0">
                <a:solidFill>
                  <a:prstClr val="black"/>
                </a:solidFill>
              </a:rPr>
              <a:t> </a:t>
            </a:r>
            <a:r>
              <a:rPr lang="en-US" sz="1600" dirty="0">
                <a:solidFill>
                  <a:srgbClr val="8A2BE2"/>
                </a:solidFill>
              </a:rPr>
              <a:t>12:55:50</a:t>
            </a:r>
            <a:r>
              <a:rPr lang="en-US" sz="1600" dirty="0">
                <a:solidFill>
                  <a:prstClr val="black"/>
                </a:solidFill>
              </a:rPr>
              <a:t> </a:t>
            </a:r>
            <a:r>
              <a:rPr lang="en-US" sz="1600" dirty="0">
                <a:solidFill>
                  <a:srgbClr val="8A2BE2"/>
                </a:solidFill>
              </a:rPr>
              <a:t>AM</a:t>
            </a:r>
            <a:endParaRPr lang="en-US" sz="1600" dirty="0">
              <a:solidFill>
                <a:prstClr val="black"/>
              </a:solidFill>
            </a:endParaRPr>
          </a:p>
          <a:p>
            <a:r>
              <a:rPr lang="en-US" sz="1600" dirty="0">
                <a:solidFill>
                  <a:srgbClr val="0000FF"/>
                </a:solidFill>
              </a:rPr>
              <a:t>Mode</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Incremental</a:t>
            </a:r>
            <a:endParaRPr lang="en-US" sz="1600" dirty="0">
              <a:solidFill>
                <a:prstClr val="black"/>
              </a:solidFill>
            </a:endParaRPr>
          </a:p>
          <a:p>
            <a:r>
              <a:rPr lang="en-US" sz="1600" dirty="0" err="1">
                <a:solidFill>
                  <a:srgbClr val="0000FF"/>
                </a:solidFill>
              </a:rPr>
              <a:t>TemplateLink</a:t>
            </a:r>
            <a:r>
              <a:rPr lang="en-US" sz="1600" dirty="0">
                <a:solidFill>
                  <a:prstClr val="black"/>
                </a:solidFill>
              </a:rPr>
              <a:t>      </a:t>
            </a:r>
            <a:r>
              <a:rPr lang="en-US" sz="1600" dirty="0">
                <a:solidFill>
                  <a:srgbClr val="8A2BE2"/>
                </a:solidFill>
              </a:rPr>
              <a:t>:</a:t>
            </a:r>
            <a:endParaRPr lang="en-US" sz="1600" dirty="0">
              <a:solidFill>
                <a:prstClr val="black"/>
              </a:solidFill>
            </a:endParaRPr>
          </a:p>
          <a:p>
            <a:r>
              <a:rPr lang="en-US" sz="1600" dirty="0">
                <a:solidFill>
                  <a:srgbClr val="0000FF"/>
                </a:solidFill>
              </a:rPr>
              <a:t>Parameters</a:t>
            </a:r>
            <a:r>
              <a:rPr lang="en-US" sz="1600" dirty="0">
                <a:solidFill>
                  <a:prstClr val="black"/>
                </a:solidFill>
              </a:rPr>
              <a:t>        </a:t>
            </a:r>
            <a:r>
              <a:rPr lang="en-US" sz="1600" dirty="0">
                <a:solidFill>
                  <a:srgbClr val="8A2BE2"/>
                </a:solidFill>
              </a:rPr>
              <a:t>:</a:t>
            </a:r>
            <a:endParaRPr lang="en-US" sz="1600" dirty="0">
              <a:solidFill>
                <a:prstClr val="black"/>
              </a:solidFill>
            </a:endParaRPr>
          </a:p>
          <a:p>
            <a:r>
              <a:rPr lang="en-US" sz="1600" dirty="0">
                <a:solidFill>
                  <a:prstClr val="black"/>
                </a:solidFill>
              </a:rPr>
              <a:t>                </a:t>
            </a:r>
            <a:r>
              <a:rPr lang="en-US" sz="1600" dirty="0">
                <a:solidFill>
                  <a:srgbClr val="0000FF"/>
                </a:solidFill>
              </a:rPr>
              <a:t>Name</a:t>
            </a:r>
            <a:r>
              <a:rPr lang="en-US" sz="1600" dirty="0">
                <a:solidFill>
                  <a:prstClr val="black"/>
                </a:solidFill>
              </a:rPr>
              <a:t>             </a:t>
            </a:r>
            <a:r>
              <a:rPr lang="en-US" sz="1600" dirty="0">
                <a:solidFill>
                  <a:srgbClr val="8A2BE2"/>
                </a:solidFill>
              </a:rPr>
              <a:t>Type</a:t>
            </a:r>
            <a:r>
              <a:rPr lang="en-US" sz="1600" dirty="0">
                <a:solidFill>
                  <a:prstClr val="black"/>
                </a:solidFill>
              </a:rPr>
              <a:t>                       </a:t>
            </a:r>
            <a:r>
              <a:rPr lang="en-US" sz="1600" dirty="0">
                <a:solidFill>
                  <a:srgbClr val="8A2BE2"/>
                </a:solidFill>
              </a:rPr>
              <a:t>Value</a:t>
            </a:r>
            <a:endParaRPr lang="en-US" sz="1600" dirty="0">
              <a:solidFill>
                <a:prstClr val="black"/>
              </a:solidFill>
            </a:endParaRPr>
          </a:p>
          <a:p>
            <a:r>
              <a:rPr lang="en-US" sz="1600" dirty="0">
                <a:solidFill>
                  <a:prstClr val="black"/>
                </a:solidFill>
              </a:rPr>
              <a:t>                </a:t>
            </a:r>
            <a:r>
              <a:rPr lang="en-US" sz="1600" dirty="0">
                <a:solidFill>
                  <a:srgbClr val="0000FF"/>
                </a:solidFill>
              </a:rPr>
              <a:t>===============</a:t>
            </a:r>
            <a:r>
              <a:rPr lang="en-US" sz="1600" dirty="0">
                <a:solidFill>
                  <a:prstClr val="black"/>
                </a:solidFill>
              </a:rPr>
              <a:t>  </a:t>
            </a:r>
            <a:r>
              <a:rPr lang="en-US" sz="1600" dirty="0">
                <a:solidFill>
                  <a:srgbClr val="8A2BE2"/>
                </a:solidFill>
              </a:rPr>
              <a:t>=========================</a:t>
            </a:r>
            <a:r>
              <a:rPr lang="en-US" sz="1600" dirty="0">
                <a:solidFill>
                  <a:prstClr val="black"/>
                </a:solidFill>
              </a:rPr>
              <a:t>  </a:t>
            </a:r>
            <a:r>
              <a:rPr lang="en-US" sz="1600" dirty="0">
                <a:solidFill>
                  <a:srgbClr val="8A2BE2"/>
                </a:solidFill>
              </a:rPr>
              <a:t>==========</a:t>
            </a:r>
            <a:endParaRPr lang="en-US" sz="1600" dirty="0">
              <a:solidFill>
                <a:prstClr val="black"/>
              </a:solidFill>
            </a:endParaRPr>
          </a:p>
          <a:p>
            <a:r>
              <a:rPr lang="en-US" sz="1600" dirty="0">
                <a:solidFill>
                  <a:prstClr val="black"/>
                </a:solidFill>
              </a:rPr>
              <a:t>                </a:t>
            </a:r>
            <a:r>
              <a:rPr lang="en-US" sz="1600" dirty="0" err="1">
                <a:solidFill>
                  <a:srgbClr val="0000FF"/>
                </a:solidFill>
              </a:rPr>
              <a:t>hostingPlanName</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freeplanwest</a:t>
            </a:r>
            <a:endParaRPr lang="en-US" sz="1600" dirty="0">
              <a:solidFill>
                <a:prstClr val="black"/>
              </a:solidFill>
            </a:endParaRPr>
          </a:p>
          <a:p>
            <a:r>
              <a:rPr lang="en-US" sz="1600" dirty="0">
                <a:solidFill>
                  <a:prstClr val="black"/>
                </a:solidFill>
              </a:rPr>
              <a:t>                </a:t>
            </a:r>
            <a:r>
              <a:rPr lang="en-US" sz="1600" dirty="0" err="1">
                <a:solidFill>
                  <a:srgbClr val="0000FF"/>
                </a:solidFill>
              </a:rPr>
              <a:t>serverName</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exampleserver</a:t>
            </a:r>
            <a:endParaRPr lang="en-US" sz="1600" dirty="0">
              <a:solidFill>
                <a:prstClr val="black"/>
              </a:solidFill>
            </a:endParaRPr>
          </a:p>
          <a:p>
            <a:r>
              <a:rPr lang="en-US" sz="1600" dirty="0">
                <a:solidFill>
                  <a:prstClr val="black"/>
                </a:solidFill>
              </a:rPr>
              <a:t>                </a:t>
            </a:r>
            <a:r>
              <a:rPr lang="en-US" sz="1600" dirty="0" err="1">
                <a:solidFill>
                  <a:srgbClr val="0000FF"/>
                </a:solidFill>
              </a:rPr>
              <a:t>databaseName</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exampledata</a:t>
            </a:r>
            <a:endParaRPr lang="en-US" sz="1600" dirty="0">
              <a:solidFill>
                <a:prstClr val="black"/>
              </a:solidFill>
            </a:endParaRPr>
          </a:p>
          <a:p>
            <a:r>
              <a:rPr lang="en-US" sz="1600" dirty="0">
                <a:solidFill>
                  <a:prstClr val="black"/>
                </a:solidFill>
              </a:rPr>
              <a:t>                </a:t>
            </a:r>
            <a:r>
              <a:rPr lang="en-US" sz="1600" dirty="0" err="1">
                <a:solidFill>
                  <a:srgbClr val="0000FF"/>
                </a:solidFill>
              </a:rPr>
              <a:t>administratorLogin</a:t>
            </a:r>
            <a:r>
              <a:rPr lang="en-US" sz="1600" dirty="0">
                <a:solidFill>
                  <a:prstClr val="black"/>
                </a:solidFill>
              </a:rPr>
              <a:t>  </a:t>
            </a:r>
            <a:r>
              <a:rPr lang="en-US" sz="1600" dirty="0">
                <a:solidFill>
                  <a:srgbClr val="8A2BE2"/>
                </a:solidFill>
              </a:rPr>
              <a:t>String</a:t>
            </a:r>
            <a:r>
              <a:rPr lang="en-US" sz="1600" dirty="0">
                <a:solidFill>
                  <a:prstClr val="black"/>
                </a:solidFill>
              </a:rPr>
              <a:t>                  </a:t>
            </a:r>
            <a:r>
              <a:rPr lang="en-US" sz="1600" dirty="0" err="1">
                <a:solidFill>
                  <a:srgbClr val="8A2BE2"/>
                </a:solidFill>
              </a:rPr>
              <a:t>exampleadmin</a:t>
            </a:r>
            <a:endParaRPr lang="en-US" sz="1600" dirty="0">
              <a:solidFill>
                <a:prstClr val="black"/>
              </a:solidFill>
            </a:endParaRPr>
          </a:p>
          <a:p>
            <a:r>
              <a:rPr lang="en-US" sz="1600" dirty="0">
                <a:solidFill>
                  <a:prstClr val="black"/>
                </a:solidFill>
              </a:rPr>
              <a:t>                </a:t>
            </a:r>
            <a:r>
              <a:rPr lang="en-US" sz="1600" dirty="0" err="1">
                <a:solidFill>
                  <a:srgbClr val="0000FF"/>
                </a:solidFill>
              </a:rPr>
              <a:t>administratorLoginPassword</a:t>
            </a:r>
            <a:r>
              <a:rPr lang="en-US" sz="1600" dirty="0">
                <a:solidFill>
                  <a:prstClr val="black"/>
                </a:solidFill>
              </a:rPr>
              <a:t>  </a:t>
            </a:r>
            <a:r>
              <a:rPr lang="en-US" sz="1600" dirty="0" err="1">
                <a:solidFill>
                  <a:srgbClr val="8A2BE2"/>
                </a:solidFill>
              </a:rPr>
              <a:t>SecureString</a:t>
            </a:r>
            <a:endParaRPr lang="en-US" sz="1600" dirty="0">
              <a:solidFill>
                <a:prstClr val="black"/>
              </a:solidFill>
            </a:endParaRPr>
          </a:p>
          <a:p>
            <a:endParaRPr lang="en-US" sz="1600" dirty="0">
              <a:solidFill>
                <a:prstClr val="black"/>
              </a:solidFill>
            </a:endParaRPr>
          </a:p>
          <a:p>
            <a:r>
              <a:rPr lang="en-US" sz="1600" dirty="0">
                <a:solidFill>
                  <a:srgbClr val="0000FF"/>
                </a:solidFill>
              </a:rPr>
              <a:t>Outputs</a:t>
            </a:r>
            <a:r>
              <a:rPr lang="en-US" sz="1600" dirty="0">
                <a:solidFill>
                  <a:prstClr val="black"/>
                </a:solidFill>
              </a:rPr>
              <a:t>           </a:t>
            </a:r>
            <a:r>
              <a:rPr lang="en-US" sz="1600" dirty="0">
                <a:solidFill>
                  <a:srgbClr val="8A2BE2"/>
                </a:solidFill>
              </a:rPr>
              <a:t>: </a:t>
            </a:r>
          </a:p>
          <a:p>
            <a:endParaRPr lang="en-US" sz="2800" dirty="0">
              <a:gradFill>
                <a:gsLst>
                  <a:gs pos="1250">
                    <a:schemeClr val="tx1"/>
                  </a:gs>
                  <a:gs pos="100000">
                    <a:schemeClr val="tx1"/>
                  </a:gs>
                </a:gsLst>
                <a:lin ang="5400000" scaled="0"/>
              </a:gradFill>
              <a:latin typeface="+mj-lt"/>
              <a:cs typeface="+mn-cs"/>
            </a:endParaRPr>
          </a:p>
        </p:txBody>
      </p:sp>
    </p:spTree>
    <p:extLst>
      <p:ext uri="{BB962C8B-B14F-4D97-AF65-F5344CB8AC3E}">
        <p14:creationId xmlns:p14="http://schemas.microsoft.com/office/powerpoint/2010/main" val="19240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Effect transition="in" filter="fade">
                                      <p:cBhvr>
                                        <p:cTn id="57" dur="500"/>
                                        <p:tgtEl>
                                          <p:spTgt spid="5">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2" end="12"/>
                                            </p:txEl>
                                          </p:spTgt>
                                        </p:tgtEl>
                                        <p:attrNameLst>
                                          <p:attrName>style.visibility</p:attrName>
                                        </p:attrNameLst>
                                      </p:cBhvr>
                                      <p:to>
                                        <p:strVal val="visible"/>
                                      </p:to>
                                    </p:set>
                                    <p:animEffect transition="in" filter="fade">
                                      <p:cBhvr>
                                        <p:cTn id="62" dur="500"/>
                                        <p:tgtEl>
                                          <p:spTgt spid="5">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3" end="13"/>
                                            </p:txEl>
                                          </p:spTgt>
                                        </p:tgtEl>
                                        <p:attrNameLst>
                                          <p:attrName>style.visibility</p:attrName>
                                        </p:attrNameLst>
                                      </p:cBhvr>
                                      <p:to>
                                        <p:strVal val="visible"/>
                                      </p:to>
                                    </p:set>
                                    <p:animEffect transition="in" filter="fade">
                                      <p:cBhvr>
                                        <p:cTn id="67" dur="500"/>
                                        <p:tgtEl>
                                          <p:spTgt spid="5">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4" end="14"/>
                                            </p:txEl>
                                          </p:spTgt>
                                        </p:tgtEl>
                                        <p:attrNameLst>
                                          <p:attrName>style.visibility</p:attrName>
                                        </p:attrNameLst>
                                      </p:cBhvr>
                                      <p:to>
                                        <p:strVal val="visible"/>
                                      </p:to>
                                    </p:set>
                                    <p:animEffect transition="in" filter="fade">
                                      <p:cBhvr>
                                        <p:cTn id="72" dur="500"/>
                                        <p:tgtEl>
                                          <p:spTgt spid="5">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5" end="15"/>
                                            </p:txEl>
                                          </p:spTgt>
                                        </p:tgtEl>
                                        <p:attrNameLst>
                                          <p:attrName>style.visibility</p:attrName>
                                        </p:attrNameLst>
                                      </p:cBhvr>
                                      <p:to>
                                        <p:strVal val="visible"/>
                                      </p:to>
                                    </p:set>
                                    <p:animEffect transition="in" filter="fade">
                                      <p:cBhvr>
                                        <p:cTn id="77" dur="500"/>
                                        <p:tgtEl>
                                          <p:spTgt spid="5">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xEl>
                                              <p:pRg st="17" end="17"/>
                                            </p:txEl>
                                          </p:spTgt>
                                        </p:tgtEl>
                                        <p:attrNameLst>
                                          <p:attrName>style.visibility</p:attrName>
                                        </p:attrNameLst>
                                      </p:cBhvr>
                                      <p:to>
                                        <p:strVal val="visible"/>
                                      </p:to>
                                    </p:set>
                                    <p:animEffect transition="in" filter="fade">
                                      <p:cBhvr>
                                        <p:cTn id="82"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ARM Template troubleshooting</a:t>
            </a:r>
          </a:p>
        </p:txBody>
      </p:sp>
    </p:spTree>
    <p:extLst>
      <p:ext uri="{BB962C8B-B14F-4D97-AF65-F5344CB8AC3E}">
        <p14:creationId xmlns:p14="http://schemas.microsoft.com/office/powerpoint/2010/main" val="88853687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Debugging overview</a:t>
            </a:r>
          </a:p>
        </p:txBody>
      </p:sp>
      <p:sp>
        <p:nvSpPr>
          <p:cNvPr id="4" name="Text Placeholder 3"/>
          <p:cNvSpPr>
            <a:spLocks noGrp="1"/>
          </p:cNvSpPr>
          <p:nvPr>
            <p:ph type="body" sz="quarter" idx="10"/>
          </p:nvPr>
        </p:nvSpPr>
        <p:spPr>
          <a:xfrm>
            <a:off x="503238" y="1508130"/>
            <a:ext cx="11885683" cy="4545860"/>
          </a:xfrm>
        </p:spPr>
        <p:txBody>
          <a:bodyPr/>
          <a:lstStyle/>
          <a:p>
            <a:r>
              <a:rPr lang="en-US" sz="2800" dirty="0">
                <a:solidFill>
                  <a:srgbClr val="0078D7"/>
                </a:solidFill>
              </a:rPr>
              <a:t>Template validation</a:t>
            </a:r>
          </a:p>
          <a:p>
            <a:pPr marL="285750" lvl="1" indent="-285750">
              <a:spcAft>
                <a:spcPts val="600"/>
              </a:spcAft>
              <a:buFont typeface="Arial" panose="020B0604020202020204" pitchFamily="34" charset="0"/>
              <a:buChar char="•"/>
            </a:pPr>
            <a:r>
              <a:rPr lang="en-US" sz="1800" dirty="0">
                <a:solidFill>
                  <a:srgbClr val="505050"/>
                </a:solidFill>
                <a:latin typeface="+mj-lt"/>
              </a:rPr>
              <a:t>Use tool with JSON validation (Examples: Visual Studio, Atom w/ </a:t>
            </a:r>
            <a:r>
              <a:rPr lang="en-US" sz="1800" dirty="0" err="1">
                <a:solidFill>
                  <a:srgbClr val="505050"/>
                </a:solidFill>
                <a:latin typeface="+mj-lt"/>
              </a:rPr>
              <a:t>JSONLint</a:t>
            </a:r>
            <a:r>
              <a:rPr lang="en-US" sz="1800" dirty="0">
                <a:solidFill>
                  <a:srgbClr val="505050"/>
                </a:solidFill>
                <a:latin typeface="+mj-lt"/>
              </a:rPr>
              <a:t>, or others )</a:t>
            </a:r>
          </a:p>
          <a:p>
            <a:pPr marL="285750" lvl="1" indent="-285750">
              <a:spcAft>
                <a:spcPts val="600"/>
              </a:spcAft>
              <a:buFont typeface="Arial" panose="020B0604020202020204" pitchFamily="34" charset="0"/>
              <a:buChar char="•"/>
            </a:pPr>
            <a:r>
              <a:rPr lang="en-US" sz="1800" dirty="0">
                <a:solidFill>
                  <a:srgbClr val="505050"/>
                </a:solidFill>
                <a:latin typeface="+mj-lt"/>
              </a:rPr>
              <a:t>Leverage Test-</a:t>
            </a:r>
            <a:r>
              <a:rPr lang="en-US" sz="1800" dirty="0" err="1">
                <a:solidFill>
                  <a:srgbClr val="505050"/>
                </a:solidFill>
                <a:latin typeface="+mj-lt"/>
              </a:rPr>
              <a:t>AzureResourceGroupTemplate</a:t>
            </a:r>
            <a:r>
              <a:rPr lang="en-US" sz="1800" dirty="0">
                <a:solidFill>
                  <a:srgbClr val="505050"/>
                </a:solidFill>
                <a:latin typeface="+mj-lt"/>
              </a:rPr>
              <a:t> cmdlet</a:t>
            </a:r>
          </a:p>
          <a:p>
            <a:pPr lvl="1"/>
            <a:endParaRPr lang="en-US" sz="2400" dirty="0"/>
          </a:p>
          <a:p>
            <a:r>
              <a:rPr lang="en-US" sz="2800" dirty="0">
                <a:solidFill>
                  <a:srgbClr val="0078D7"/>
                </a:solidFill>
              </a:rPr>
              <a:t>Resource group logging</a:t>
            </a:r>
          </a:p>
          <a:p>
            <a:pPr marL="285750" lvl="1" indent="-285750">
              <a:spcAft>
                <a:spcPts val="600"/>
              </a:spcAft>
              <a:buFont typeface="Arial" panose="020B0604020202020204" pitchFamily="34" charset="0"/>
              <a:buChar char="•"/>
            </a:pPr>
            <a:r>
              <a:rPr lang="en-US" sz="1800" dirty="0">
                <a:solidFill>
                  <a:srgbClr val="505050"/>
                </a:solidFill>
                <a:latin typeface="+mj-lt"/>
              </a:rPr>
              <a:t>Portal: Browse </a:t>
            </a:r>
            <a:r>
              <a:rPr lang="en-US" sz="1800" dirty="0">
                <a:solidFill>
                  <a:srgbClr val="505050"/>
                </a:solidFill>
                <a:latin typeface="+mj-lt"/>
                <a:sym typeface="Wingdings" panose="05000000000000000000" pitchFamily="2" charset="2"/>
              </a:rPr>
              <a:t> Resource Groups  &lt;Group&gt;  Events</a:t>
            </a:r>
          </a:p>
          <a:p>
            <a:pPr marL="285750" lvl="1" indent="-285750">
              <a:spcAft>
                <a:spcPts val="600"/>
              </a:spcAft>
              <a:buFont typeface="Arial" panose="020B0604020202020204" pitchFamily="34" charset="0"/>
              <a:buChar char="•"/>
            </a:pPr>
            <a:r>
              <a:rPr lang="en-US" sz="1800" dirty="0">
                <a:solidFill>
                  <a:srgbClr val="505050"/>
                </a:solidFill>
                <a:latin typeface="+mj-lt"/>
                <a:sym typeface="Wingdings" panose="05000000000000000000" pitchFamily="2" charset="2"/>
              </a:rPr>
              <a:t>PowerShell: Get-</a:t>
            </a:r>
            <a:r>
              <a:rPr lang="en-US" sz="1800" dirty="0" err="1">
                <a:solidFill>
                  <a:srgbClr val="505050"/>
                </a:solidFill>
                <a:latin typeface="+mj-lt"/>
                <a:sym typeface="Wingdings" panose="05000000000000000000" pitchFamily="2" charset="2"/>
              </a:rPr>
              <a:t>AzureResourceGroupLog</a:t>
            </a:r>
            <a:endParaRPr lang="en-US" sz="1800" dirty="0">
              <a:solidFill>
                <a:srgbClr val="505050"/>
              </a:solidFill>
              <a:latin typeface="+mj-lt"/>
              <a:sym typeface="Wingdings" panose="05000000000000000000" pitchFamily="2" charset="2"/>
            </a:endParaRPr>
          </a:p>
          <a:p>
            <a:pPr marL="285750" lvl="1" indent="-285750">
              <a:spcAft>
                <a:spcPts val="600"/>
              </a:spcAft>
              <a:buFont typeface="Arial" panose="020B0604020202020204" pitchFamily="34" charset="0"/>
              <a:buChar char="•"/>
            </a:pPr>
            <a:r>
              <a:rPr lang="en-US" sz="1800" dirty="0">
                <a:solidFill>
                  <a:srgbClr val="505050"/>
                </a:solidFill>
                <a:latin typeface="+mj-lt"/>
                <a:sym typeface="Wingdings" panose="05000000000000000000" pitchFamily="2" charset="2"/>
              </a:rPr>
              <a:t>Azure CLI: Azure group log show</a:t>
            </a:r>
          </a:p>
          <a:p>
            <a:pPr lvl="1"/>
            <a:endParaRPr lang="en-US" sz="2400" dirty="0">
              <a:solidFill>
                <a:srgbClr val="505050"/>
              </a:solidFill>
              <a:sym typeface="Wingdings" panose="05000000000000000000" pitchFamily="2" charset="2"/>
            </a:endParaRPr>
          </a:p>
          <a:p>
            <a:r>
              <a:rPr lang="en-US" sz="2800" dirty="0">
                <a:solidFill>
                  <a:srgbClr val="0078D7"/>
                </a:solidFill>
              </a:rPr>
              <a:t>Azure Rest API Explorer</a:t>
            </a:r>
          </a:p>
          <a:p>
            <a:pPr marL="285750" lvl="1" indent="-285750">
              <a:buFont typeface="Arial" panose="020B0604020202020204" pitchFamily="34" charset="0"/>
              <a:buChar char="•"/>
            </a:pPr>
            <a:r>
              <a:rPr lang="en-US" sz="1800" dirty="0">
                <a:solidFill>
                  <a:srgbClr val="505050"/>
                </a:solidFill>
                <a:latin typeface="+mj-lt"/>
              </a:rPr>
              <a:t>View individual resources as they are deployed: </a:t>
            </a:r>
            <a:r>
              <a:rPr lang="en-US" sz="1800" dirty="0">
                <a:solidFill>
                  <a:srgbClr val="505050"/>
                </a:solidFill>
                <a:latin typeface="+mj-lt"/>
                <a:hlinkClick r:id="rId3"/>
              </a:rPr>
              <a:t>https://resources.azure.com</a:t>
            </a:r>
            <a:r>
              <a:rPr lang="en-US" sz="1800" dirty="0">
                <a:solidFill>
                  <a:srgbClr val="505050"/>
                </a:solidFill>
                <a:latin typeface="+mj-lt"/>
              </a:rPr>
              <a:t> </a:t>
            </a:r>
          </a:p>
        </p:txBody>
      </p:sp>
    </p:spTree>
    <p:extLst>
      <p:ext uri="{BB962C8B-B14F-4D97-AF65-F5344CB8AC3E}">
        <p14:creationId xmlns:p14="http://schemas.microsoft.com/office/powerpoint/2010/main" val="40879367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D915-8769-40A2-853E-EE00084383D6}"/>
              </a:ext>
            </a:extLst>
          </p:cNvPr>
          <p:cNvSpPr>
            <a:spLocks noGrp="1"/>
          </p:cNvSpPr>
          <p:nvPr>
            <p:ph type="title"/>
          </p:nvPr>
        </p:nvSpPr>
        <p:spPr/>
        <p:txBody>
          <a:bodyPr/>
          <a:lstStyle/>
          <a:p>
            <a:r>
              <a:rPr lang="en-US" dirty="0"/>
              <a:t>Debugging the template…</a:t>
            </a:r>
          </a:p>
        </p:txBody>
      </p:sp>
      <p:sp>
        <p:nvSpPr>
          <p:cNvPr id="3" name="Text Placeholder 2">
            <a:extLst>
              <a:ext uri="{FF2B5EF4-FFF2-40B4-BE49-F238E27FC236}">
                <a16:creationId xmlns:a16="http://schemas.microsoft.com/office/drawing/2014/main" id="{94A5EE3E-051A-49A5-BF4B-E64935C5B60F}"/>
              </a:ext>
            </a:extLst>
          </p:cNvPr>
          <p:cNvSpPr>
            <a:spLocks noGrp="1"/>
          </p:cNvSpPr>
          <p:nvPr>
            <p:ph type="body" sz="quarter" idx="10"/>
          </p:nvPr>
        </p:nvSpPr>
        <p:spPr>
          <a:xfrm>
            <a:off x="596711" y="1464075"/>
            <a:ext cx="11237870" cy="5693866"/>
          </a:xfrm>
        </p:spPr>
        <p:txBody>
          <a:bodyPr/>
          <a:lstStyle/>
          <a:p>
            <a:pPr marL="0" indent="0">
              <a:buNone/>
            </a:pPr>
            <a:r>
              <a:rPr lang="en-US" sz="2000" dirty="0"/>
              <a:t>What I do…</a:t>
            </a:r>
          </a:p>
          <a:p>
            <a:r>
              <a:rPr lang="en-US" sz="2000" dirty="0"/>
              <a:t>Error Messages &amp; Deployment Output</a:t>
            </a:r>
          </a:p>
          <a:p>
            <a:pPr lvl="1"/>
            <a:r>
              <a:rPr lang="en-US" sz="2000" dirty="0"/>
              <a:t>Test expressions in deployment outputs</a:t>
            </a:r>
          </a:p>
          <a:p>
            <a:r>
              <a:rPr lang="en-US" sz="2000" dirty="0"/>
              <a:t>Activity Logs (portal)</a:t>
            </a:r>
          </a:p>
          <a:p>
            <a:r>
              <a:rPr lang="en-US" sz="2000" dirty="0"/>
              <a:t>--debug switch</a:t>
            </a:r>
          </a:p>
          <a:p>
            <a:pPr lvl="1"/>
            <a:r>
              <a:rPr lang="en-US" sz="2000" dirty="0"/>
              <a:t>PowerShell / CLI will show the entire REST conversation</a:t>
            </a:r>
          </a:p>
          <a:p>
            <a:r>
              <a:rPr lang="en-US" sz="2000" dirty="0"/>
              <a:t>VM Extension Logs - Custom Script Extension</a:t>
            </a:r>
          </a:p>
          <a:p>
            <a:pPr lvl="2"/>
            <a:r>
              <a:rPr lang="en-US" dirty="0">
                <a:hlinkClick r:id="rId3"/>
              </a:rPr>
              <a:t>https://docs.microsoft.com/en-us/azure/virtual-machines/extensions/custom-script-linux#troubleshooting</a:t>
            </a:r>
            <a:endParaRPr lang="en-US" dirty="0"/>
          </a:p>
          <a:p>
            <a:pPr lvl="2"/>
            <a:r>
              <a:rPr lang="en-US" dirty="0"/>
              <a:t>/var/lib/</a:t>
            </a:r>
            <a:r>
              <a:rPr lang="en-US" dirty="0" err="1"/>
              <a:t>waagent</a:t>
            </a:r>
            <a:r>
              <a:rPr lang="en-US" dirty="0"/>
              <a:t>/custom-script/download - contains the downloaded files and the </a:t>
            </a:r>
            <a:r>
              <a:rPr lang="en-US" dirty="0" err="1"/>
              <a:t>stdout</a:t>
            </a:r>
            <a:r>
              <a:rPr lang="en-US" dirty="0"/>
              <a:t> log</a:t>
            </a:r>
          </a:p>
          <a:p>
            <a:pPr lvl="2"/>
            <a:r>
              <a:rPr lang="en-US" dirty="0"/>
              <a:t>/var/log/azure/custom-script - handler.log</a:t>
            </a:r>
          </a:p>
          <a:p>
            <a:pPr lvl="2"/>
            <a:r>
              <a:rPr lang="en-US" dirty="0"/>
              <a:t>/var/lib/</a:t>
            </a:r>
            <a:r>
              <a:rPr lang="en-US" dirty="0" err="1"/>
              <a:t>waagent</a:t>
            </a:r>
            <a:r>
              <a:rPr lang="en-US" dirty="0"/>
              <a:t>/Microsoft.Azure.Extensions.CustomScript-2.0.6/config/ - 0.settings file - for </a:t>
            </a:r>
            <a:r>
              <a:rPr lang="en-US" dirty="0" err="1"/>
              <a:t>uri's</a:t>
            </a:r>
            <a:r>
              <a:rPr lang="en-US" dirty="0"/>
              <a:t> of downloads</a:t>
            </a:r>
          </a:p>
          <a:p>
            <a:r>
              <a:rPr lang="en-US" sz="2000" dirty="0" err="1"/>
              <a:t>StackOverflow</a:t>
            </a:r>
            <a:r>
              <a:rPr lang="en-US" sz="2000" dirty="0"/>
              <a:t> / MSDN / Docs</a:t>
            </a:r>
          </a:p>
          <a:p>
            <a:endParaRPr lang="en-US" sz="2000" dirty="0"/>
          </a:p>
          <a:p>
            <a:endParaRPr lang="en-US" sz="2000" dirty="0"/>
          </a:p>
        </p:txBody>
      </p:sp>
    </p:spTree>
    <p:extLst>
      <p:ext uri="{BB962C8B-B14F-4D97-AF65-F5344CB8AC3E}">
        <p14:creationId xmlns:p14="http://schemas.microsoft.com/office/powerpoint/2010/main" val="155500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-Verbose</a:t>
            </a:r>
          </a:p>
        </p:txBody>
      </p:sp>
      <p:sp>
        <p:nvSpPr>
          <p:cNvPr id="7" name="Text Placeholder 6"/>
          <p:cNvSpPr>
            <a:spLocks noGrp="1"/>
          </p:cNvSpPr>
          <p:nvPr>
            <p:ph type="body" sz="quarter" idx="10"/>
          </p:nvPr>
        </p:nvSpPr>
        <p:spPr>
          <a:xfrm>
            <a:off x="401939" y="1440125"/>
            <a:ext cx="11885682" cy="683264"/>
          </a:xfrm>
        </p:spPr>
        <p:txBody>
          <a:bodyPr/>
          <a:lstStyle/>
          <a:p>
            <a:r>
              <a:rPr lang="en-US" sz="1800" b="1" dirty="0">
                <a:solidFill>
                  <a:srgbClr val="D83B01"/>
                </a:solidFill>
              </a:rPr>
              <a:t>New-</a:t>
            </a:r>
            <a:r>
              <a:rPr lang="en-US" sz="1800" b="1" dirty="0" err="1">
                <a:solidFill>
                  <a:srgbClr val="D83B01"/>
                </a:solidFill>
              </a:rPr>
              <a:t>AzureRmResourceGroupDeployment</a:t>
            </a:r>
            <a:r>
              <a:rPr lang="en-US" sz="1800" b="1" dirty="0">
                <a:solidFill>
                  <a:srgbClr val="D83B01"/>
                </a:solidFill>
              </a:rPr>
              <a:t> -Name test1 -</a:t>
            </a:r>
            <a:r>
              <a:rPr lang="en-US" sz="1800" b="1" dirty="0" err="1">
                <a:solidFill>
                  <a:srgbClr val="D83B01"/>
                </a:solidFill>
              </a:rPr>
              <a:t>ResourceGroupName</a:t>
            </a:r>
            <a:r>
              <a:rPr lang="en-US" sz="1800" b="1" dirty="0">
                <a:solidFill>
                  <a:srgbClr val="D83B01"/>
                </a:solidFill>
              </a:rPr>
              <a:t> $</a:t>
            </a:r>
            <a:r>
              <a:rPr lang="en-US" sz="1800" b="1" dirty="0" err="1">
                <a:solidFill>
                  <a:srgbClr val="D83B01"/>
                </a:solidFill>
              </a:rPr>
              <a:t>resourceGroupName</a:t>
            </a:r>
            <a:r>
              <a:rPr lang="en-US" sz="1800" b="1" dirty="0">
                <a:solidFill>
                  <a:srgbClr val="D83B01"/>
                </a:solidFill>
              </a:rPr>
              <a:t> -</a:t>
            </a:r>
            <a:r>
              <a:rPr lang="en-US" sz="1800" b="1" dirty="0" err="1">
                <a:solidFill>
                  <a:srgbClr val="D83B01"/>
                </a:solidFill>
              </a:rPr>
              <a:t>TemplateFile</a:t>
            </a:r>
            <a:r>
              <a:rPr lang="en-US" sz="1800" b="1" dirty="0">
                <a:solidFill>
                  <a:srgbClr val="D83B01"/>
                </a:solidFill>
              </a:rPr>
              <a:t> $</a:t>
            </a:r>
            <a:r>
              <a:rPr lang="en-US" sz="1800" b="1" dirty="0" err="1">
                <a:solidFill>
                  <a:srgbClr val="D83B01"/>
                </a:solidFill>
              </a:rPr>
              <a:t>templateFile</a:t>
            </a:r>
            <a:r>
              <a:rPr lang="en-US" sz="1800" b="1" dirty="0">
                <a:solidFill>
                  <a:srgbClr val="D83B01"/>
                </a:solidFill>
              </a:rPr>
              <a:t> -</a:t>
            </a:r>
            <a:r>
              <a:rPr lang="en-US" sz="1800" b="1" dirty="0" err="1">
                <a:solidFill>
                  <a:srgbClr val="D83B01"/>
                </a:solidFill>
              </a:rPr>
              <a:t>TemplateParameterFile</a:t>
            </a:r>
            <a:r>
              <a:rPr lang="en-US" sz="1800" b="1" dirty="0">
                <a:solidFill>
                  <a:srgbClr val="D83B01"/>
                </a:solidFill>
              </a:rPr>
              <a:t> $</a:t>
            </a:r>
            <a:r>
              <a:rPr lang="en-US" sz="1800" b="1" dirty="0" err="1">
                <a:solidFill>
                  <a:srgbClr val="D83B01"/>
                </a:solidFill>
              </a:rPr>
              <a:t>templatePrameterFile</a:t>
            </a:r>
            <a:r>
              <a:rPr lang="en-US" sz="1800" b="1" dirty="0">
                <a:solidFill>
                  <a:srgbClr val="D83B01"/>
                </a:solidFill>
              </a:rPr>
              <a:t> -Verbose </a:t>
            </a:r>
          </a:p>
        </p:txBody>
      </p:sp>
      <p:pic>
        <p:nvPicPr>
          <p:cNvPr id="8" name="Picture 7"/>
          <p:cNvPicPr>
            <a:picLocks noChangeAspect="1"/>
          </p:cNvPicPr>
          <p:nvPr/>
        </p:nvPicPr>
        <p:blipFill>
          <a:blip r:embed="rId3"/>
          <a:stretch>
            <a:fillRect/>
          </a:stretch>
        </p:blipFill>
        <p:spPr>
          <a:xfrm>
            <a:off x="3512888" y="2582980"/>
            <a:ext cx="5663785" cy="2904115"/>
          </a:xfrm>
          <a:prstGeom prst="rect">
            <a:avLst/>
          </a:prstGeom>
          <a:effectLst/>
        </p:spPr>
      </p:pic>
      <p:pic>
        <p:nvPicPr>
          <p:cNvPr id="9" name="Picture 8"/>
          <p:cNvPicPr>
            <a:picLocks noChangeAspect="1"/>
          </p:cNvPicPr>
          <p:nvPr/>
        </p:nvPicPr>
        <p:blipFill>
          <a:blip r:embed="rId4"/>
          <a:stretch>
            <a:fillRect/>
          </a:stretch>
        </p:blipFill>
        <p:spPr>
          <a:xfrm>
            <a:off x="503237" y="2368374"/>
            <a:ext cx="10896600" cy="4066566"/>
          </a:xfrm>
          <a:prstGeom prst="rect">
            <a:avLst/>
          </a:prstGeom>
          <a:effectLst/>
        </p:spPr>
      </p:pic>
    </p:spTree>
    <p:extLst>
      <p:ext uri="{BB962C8B-B14F-4D97-AF65-F5344CB8AC3E}">
        <p14:creationId xmlns:p14="http://schemas.microsoft.com/office/powerpoint/2010/main" val="262218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Common template errors</a:t>
            </a:r>
          </a:p>
        </p:txBody>
      </p:sp>
      <p:sp>
        <p:nvSpPr>
          <p:cNvPr id="6" name="Text Placeholder 5"/>
          <p:cNvSpPr>
            <a:spLocks noGrp="1"/>
          </p:cNvSpPr>
          <p:nvPr>
            <p:ph type="body" sz="quarter" idx="11"/>
          </p:nvPr>
        </p:nvSpPr>
        <p:spPr>
          <a:xfrm>
            <a:off x="503998" y="1488496"/>
            <a:ext cx="5561839" cy="5484521"/>
          </a:xfrm>
        </p:spPr>
        <p:txBody>
          <a:bodyPr/>
          <a:lstStyle/>
          <a:p>
            <a:pPr marL="0" indent="0">
              <a:spcBef>
                <a:spcPts val="432"/>
              </a:spcBef>
              <a:buNone/>
            </a:pPr>
            <a:r>
              <a:rPr lang="en-US" sz="2400" dirty="0">
                <a:solidFill>
                  <a:srgbClr val="0078D7"/>
                </a:solidFill>
              </a:rPr>
              <a:t>Globally unique names / naming collisions</a:t>
            </a:r>
          </a:p>
          <a:p>
            <a:pPr marL="285750" lvl="1" indent="-285750">
              <a:spcBef>
                <a:spcPts val="432"/>
              </a:spcBef>
              <a:spcAft>
                <a:spcPts val="600"/>
              </a:spcAft>
            </a:pPr>
            <a:r>
              <a:rPr lang="en-US" sz="1800" dirty="0">
                <a:solidFill>
                  <a:srgbClr val="505050"/>
                </a:solidFill>
                <a:latin typeface="+mj-lt"/>
              </a:rPr>
              <a:t>Some resource names are globally unique, some are not</a:t>
            </a:r>
          </a:p>
          <a:p>
            <a:pPr marL="0" indent="0">
              <a:spcBef>
                <a:spcPts val="432"/>
              </a:spcBef>
              <a:buNone/>
            </a:pPr>
            <a:r>
              <a:rPr lang="en-US" sz="2400" dirty="0">
                <a:solidFill>
                  <a:srgbClr val="0078D7"/>
                </a:solidFill>
              </a:rPr>
              <a:t>Regex / casing problems in names</a:t>
            </a:r>
          </a:p>
          <a:p>
            <a:pPr marL="285750" lvl="1" indent="-285750">
              <a:spcBef>
                <a:spcPts val="432"/>
              </a:spcBef>
              <a:spcAft>
                <a:spcPts val="600"/>
              </a:spcAft>
            </a:pPr>
            <a:r>
              <a:rPr lang="en-US" sz="1800" dirty="0">
                <a:solidFill>
                  <a:srgbClr val="505050"/>
                </a:solidFill>
                <a:latin typeface="+mj-lt"/>
              </a:rPr>
              <a:t>Globally unique names (e.g. </a:t>
            </a:r>
            <a:r>
              <a:rPr lang="en-US" sz="1800" dirty="0" err="1">
                <a:solidFill>
                  <a:srgbClr val="505050"/>
                </a:solidFill>
                <a:latin typeface="+mj-lt"/>
              </a:rPr>
              <a:t>dns</a:t>
            </a:r>
            <a:r>
              <a:rPr lang="en-US" sz="1800" dirty="0">
                <a:solidFill>
                  <a:srgbClr val="505050"/>
                </a:solidFill>
                <a:latin typeface="+mj-lt"/>
              </a:rPr>
              <a:t>) must conform to a regex (lower case, numbers, dashes)</a:t>
            </a:r>
          </a:p>
          <a:p>
            <a:pPr marL="0" indent="0">
              <a:spcBef>
                <a:spcPts val="432"/>
              </a:spcBef>
              <a:buNone/>
            </a:pPr>
            <a:r>
              <a:rPr lang="en-US" sz="2400" dirty="0">
                <a:solidFill>
                  <a:srgbClr val="0078D7"/>
                </a:solidFill>
              </a:rPr>
              <a:t>Storage account provisioning delay</a:t>
            </a:r>
          </a:p>
          <a:p>
            <a:pPr marL="285750" lvl="1" indent="-285750">
              <a:spcBef>
                <a:spcPts val="432"/>
              </a:spcBef>
              <a:spcAft>
                <a:spcPts val="600"/>
              </a:spcAft>
            </a:pPr>
            <a:r>
              <a:rPr lang="en-US" sz="1800" dirty="0">
                <a:solidFill>
                  <a:srgbClr val="505050"/>
                </a:solidFill>
                <a:latin typeface="+mj-lt"/>
              </a:rPr>
              <a:t>Deleted storage accounts cannot be recreated for 10 mins or so</a:t>
            </a:r>
          </a:p>
          <a:p>
            <a:pPr marL="0" indent="0">
              <a:spcBef>
                <a:spcPts val="432"/>
              </a:spcBef>
              <a:buNone/>
            </a:pPr>
            <a:r>
              <a:rPr lang="en-US" sz="2400" dirty="0">
                <a:solidFill>
                  <a:srgbClr val="0078D7"/>
                </a:solidFill>
              </a:rPr>
              <a:t>Case sensitive URIs</a:t>
            </a:r>
          </a:p>
          <a:p>
            <a:pPr marL="285750" lvl="1" indent="-285750">
              <a:spcBef>
                <a:spcPts val="432"/>
              </a:spcBef>
              <a:spcAft>
                <a:spcPts val="600"/>
              </a:spcAft>
            </a:pPr>
            <a:r>
              <a:rPr lang="en-US" sz="1800" dirty="0">
                <a:solidFill>
                  <a:srgbClr val="505050"/>
                </a:solidFill>
                <a:latin typeface="+mj-lt"/>
              </a:rPr>
              <a:t>Parameters values that refer to URIs are case sensitive (dsc.zip vs. DSC.zip)</a:t>
            </a:r>
          </a:p>
          <a:p>
            <a:pPr marL="0" indent="0">
              <a:spcBef>
                <a:spcPts val="432"/>
              </a:spcBef>
              <a:buNone/>
            </a:pPr>
            <a:r>
              <a:rPr lang="en-US" sz="2400" dirty="0">
                <a:solidFill>
                  <a:srgbClr val="0078D7"/>
                </a:solidFill>
              </a:rPr>
              <a:t>JSON syntax (quotes, brackets, </a:t>
            </a:r>
            <a:r>
              <a:rPr lang="en-US" sz="2400" dirty="0" err="1">
                <a:solidFill>
                  <a:srgbClr val="0078D7"/>
                </a:solidFill>
              </a:rPr>
              <a:t>parens</a:t>
            </a:r>
            <a:r>
              <a:rPr lang="en-US" sz="2400" dirty="0">
                <a:solidFill>
                  <a:srgbClr val="0078D7"/>
                </a:solidFill>
              </a:rPr>
              <a:t>)</a:t>
            </a:r>
          </a:p>
          <a:p>
            <a:pPr marL="285750" lvl="1" indent="-285750">
              <a:spcBef>
                <a:spcPts val="432"/>
              </a:spcBef>
              <a:spcAft>
                <a:spcPts val="600"/>
              </a:spcAft>
            </a:pPr>
            <a:r>
              <a:rPr lang="en-US" sz="1800" dirty="0">
                <a:solidFill>
                  <a:srgbClr val="505050"/>
                </a:solidFill>
                <a:latin typeface="+mj-lt"/>
              </a:rPr>
              <a:t>Test-</a:t>
            </a:r>
            <a:r>
              <a:rPr lang="en-US" sz="1800" dirty="0" err="1">
                <a:solidFill>
                  <a:srgbClr val="505050"/>
                </a:solidFill>
                <a:latin typeface="+mj-lt"/>
              </a:rPr>
              <a:t>AzureResourceGroupTemplate</a:t>
            </a:r>
            <a:r>
              <a:rPr lang="en-US" sz="1800" dirty="0">
                <a:solidFill>
                  <a:srgbClr val="505050"/>
                </a:solidFill>
                <a:latin typeface="+mj-lt"/>
              </a:rPr>
              <a:t> or deployment validation</a:t>
            </a:r>
            <a:endParaRPr lang="en-US" sz="2000" dirty="0">
              <a:solidFill>
                <a:srgbClr val="505050"/>
              </a:solidFill>
              <a:latin typeface="+mj-lt"/>
            </a:endParaRPr>
          </a:p>
          <a:p>
            <a:pPr lvl="1"/>
            <a:endParaRPr lang="en-US" sz="1400" dirty="0">
              <a:solidFill>
                <a:srgbClr val="505050"/>
              </a:solidFill>
            </a:endParaRPr>
          </a:p>
        </p:txBody>
      </p:sp>
      <p:sp>
        <p:nvSpPr>
          <p:cNvPr id="3" name="Rectangle 2"/>
          <p:cNvSpPr/>
          <p:nvPr/>
        </p:nvSpPr>
        <p:spPr>
          <a:xfrm>
            <a:off x="6599237" y="1488204"/>
            <a:ext cx="5181600" cy="4027769"/>
          </a:xfrm>
          <a:prstGeom prst="rect">
            <a:avLst/>
          </a:prstGeom>
        </p:spPr>
        <p:txBody>
          <a:bodyPr wrap="square">
            <a:spAutoFit/>
          </a:bodyPr>
          <a:lstStyle/>
          <a:p>
            <a:pPr>
              <a:lnSpc>
                <a:spcPct val="90000"/>
              </a:lnSpc>
              <a:spcBef>
                <a:spcPts val="432"/>
              </a:spcBef>
              <a:buSzPct val="90000"/>
            </a:pPr>
            <a:r>
              <a:rPr lang="en-US" sz="2400" dirty="0">
                <a:solidFill>
                  <a:srgbClr val="0078D7"/>
                </a:solidFill>
                <a:latin typeface="+mj-lt"/>
              </a:rPr>
              <a:t>DSC Errors</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Debugging DSC via local logs (c:\WindowsAzure on the VM)</a:t>
            </a:r>
          </a:p>
          <a:p>
            <a:pPr>
              <a:lnSpc>
                <a:spcPct val="90000"/>
              </a:lnSpc>
              <a:spcBef>
                <a:spcPts val="432"/>
              </a:spcBef>
              <a:buSzPct val="90000"/>
            </a:pPr>
            <a:r>
              <a:rPr lang="en-US" sz="2400" dirty="0">
                <a:solidFill>
                  <a:srgbClr val="0078D7"/>
                </a:solidFill>
                <a:latin typeface="+mj-lt"/>
              </a:rPr>
              <a:t>Location/Region conflicts</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Resource Group exist in another location (command line deployments)</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Locations and RP availability (this is becoming more and more rare)</a:t>
            </a:r>
          </a:p>
          <a:p>
            <a:pPr marL="285750" lvl="1" indent="-285750">
              <a:spcBef>
                <a:spcPts val="432"/>
              </a:spcBef>
              <a:spcAft>
                <a:spcPts val="600"/>
              </a:spcAft>
              <a:buFont typeface="Arial" panose="020B0604020202020204" pitchFamily="34" charset="0"/>
              <a:buChar char="•"/>
            </a:pPr>
            <a:r>
              <a:rPr lang="en-US" dirty="0">
                <a:solidFill>
                  <a:srgbClr val="505050"/>
                </a:solidFill>
                <a:latin typeface="+mj-lt"/>
              </a:rPr>
              <a:t>Switch-</a:t>
            </a:r>
            <a:r>
              <a:rPr lang="en-US" dirty="0" err="1">
                <a:solidFill>
                  <a:srgbClr val="505050"/>
                </a:solidFill>
                <a:latin typeface="+mj-lt"/>
              </a:rPr>
              <a:t>AzureMode</a:t>
            </a:r>
            <a:r>
              <a:rPr lang="en-US" dirty="0">
                <a:solidFill>
                  <a:srgbClr val="505050"/>
                </a:solidFill>
                <a:latin typeface="+mj-lt"/>
              </a:rPr>
              <a:t>, then Get-</a:t>
            </a:r>
            <a:r>
              <a:rPr lang="en-US" dirty="0" err="1">
                <a:solidFill>
                  <a:srgbClr val="505050"/>
                </a:solidFill>
                <a:latin typeface="+mj-lt"/>
              </a:rPr>
              <a:t>AzureLocation</a:t>
            </a:r>
            <a:endParaRPr lang="en-US" dirty="0">
              <a:solidFill>
                <a:srgbClr val="505050"/>
              </a:solidFill>
              <a:latin typeface="+mj-lt"/>
            </a:endParaRPr>
          </a:p>
          <a:p>
            <a:pPr>
              <a:lnSpc>
                <a:spcPct val="90000"/>
              </a:lnSpc>
              <a:spcBef>
                <a:spcPts val="432"/>
              </a:spcBef>
              <a:buSzPct val="90000"/>
            </a:pPr>
            <a:r>
              <a:rPr lang="en-US" sz="2400" dirty="0">
                <a:solidFill>
                  <a:srgbClr val="0078D7"/>
                </a:solidFill>
                <a:latin typeface="+mj-lt"/>
              </a:rPr>
              <a:t>Incremental deployments</a:t>
            </a:r>
          </a:p>
          <a:p>
            <a:pPr>
              <a:lnSpc>
                <a:spcPct val="90000"/>
              </a:lnSpc>
              <a:spcBef>
                <a:spcPts val="432"/>
              </a:spcBef>
              <a:buSzPct val="90000"/>
            </a:pPr>
            <a:r>
              <a:rPr lang="en-US" sz="2400" dirty="0">
                <a:solidFill>
                  <a:srgbClr val="0078D7"/>
                </a:solidFill>
                <a:latin typeface="+mj-lt"/>
              </a:rPr>
              <a:t>Artifacts location empty / null</a:t>
            </a:r>
          </a:p>
        </p:txBody>
      </p:sp>
    </p:spTree>
    <p:extLst>
      <p:ext uri="{BB962C8B-B14F-4D97-AF65-F5344CB8AC3E}">
        <p14:creationId xmlns:p14="http://schemas.microsoft.com/office/powerpoint/2010/main" val="15656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Stack Hub Template Validator</a:t>
            </a:r>
          </a:p>
        </p:txBody>
      </p:sp>
      <p:sp>
        <p:nvSpPr>
          <p:cNvPr id="3" name="Text Placeholder 2"/>
          <p:cNvSpPr>
            <a:spLocks noGrp="1"/>
          </p:cNvSpPr>
          <p:nvPr>
            <p:ph type="body" sz="quarter" idx="10"/>
          </p:nvPr>
        </p:nvSpPr>
        <p:spPr>
          <a:xfrm>
            <a:off x="256668" y="1212849"/>
            <a:ext cx="10228769" cy="1264962"/>
          </a:xfrm>
        </p:spPr>
        <p:txBody>
          <a:bodyPr/>
          <a:lstStyle/>
          <a:p>
            <a:r>
              <a:rPr lang="en-US" sz="2800" dirty="0">
                <a:solidFill>
                  <a:srgbClr val="0078D7"/>
                </a:solidFill>
              </a:rPr>
              <a:t>Tool to verify a working template for compatible resource types, API versions, URIs, etc.</a:t>
            </a:r>
          </a:p>
          <a:p>
            <a:r>
              <a:rPr lang="en-US" sz="1800" dirty="0">
                <a:latin typeface="+mn-lt"/>
                <a:hlinkClick r:id="rId3"/>
              </a:rPr>
              <a:t>https://github.com/Azure/AzureStack-Tools/tree/master/TemplateValidator</a:t>
            </a:r>
            <a:r>
              <a:rPr lang="en-US" sz="1800" dirty="0">
                <a:latin typeface="+mn-lt"/>
              </a:rPr>
              <a:t> </a:t>
            </a:r>
          </a:p>
        </p:txBody>
      </p:sp>
      <p:sp>
        <p:nvSpPr>
          <p:cNvPr id="5" name="Rectangle 4"/>
          <p:cNvSpPr/>
          <p:nvPr/>
        </p:nvSpPr>
        <p:spPr>
          <a:xfrm>
            <a:off x="345378" y="5478462"/>
            <a:ext cx="11506199" cy="132343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TemplatePath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A9A9A9"/>
                </a:solidFill>
                <a:effectLst/>
                <a:uLnTx/>
                <a:uFillTx/>
                <a:latin typeface="Consolas" panose="020B06090202040302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8B0000"/>
                </a:solidFill>
                <a:effectLst/>
                <a:uLnTx/>
                <a:uFillTx/>
                <a:latin typeface="Consolas" panose="020B0609020204030204" pitchFamily="49" charset="0"/>
              </a:rPr>
              <a:t>"&lt;Provide Template(s) Path&gt;"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CapabilitiesPath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A9A9A9"/>
                </a:solidFill>
                <a:effectLst/>
                <a:uLnTx/>
                <a:uFillTx/>
                <a:latin typeface="Consolas" panose="020B06090202040302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8B0000"/>
                </a:solidFill>
                <a:effectLst/>
                <a:uLnTx/>
                <a:uFillTx/>
                <a:latin typeface="Consolas" panose="020B0609020204030204" pitchFamily="49" charset="0"/>
              </a:rPr>
              <a:t>".\AzureStackCapabilities_TP2.json"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rPr>
              <a:t>Test-</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rPr>
              <a:t>AzureRMTemplate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008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000080"/>
                </a:solidFill>
                <a:effectLst/>
                <a:uLnTx/>
                <a:uFillTx/>
                <a:latin typeface="Consolas" panose="020B0609020204030204" pitchFamily="49" charset="0"/>
              </a:rPr>
              <a:t>TemplatePath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TemplatePath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008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000080"/>
                </a:solidFill>
                <a:effectLst/>
                <a:uLnTx/>
                <a:uFillTx/>
                <a:latin typeface="Consolas" panose="020B0609020204030204" pitchFamily="49" charset="0"/>
              </a:rPr>
              <a:t>CapabilitiesPath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FF45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FF4500"/>
                </a:solidFill>
                <a:effectLst/>
                <a:uLnTx/>
                <a:uFillTx/>
                <a:latin typeface="Consolas" panose="020B0609020204030204" pitchFamily="49" charset="0"/>
              </a:rPr>
              <a:t>CapabilitiesPath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0080"/>
                </a:solidFill>
                <a:effectLst/>
                <a:uLnTx/>
                <a:uFillTx/>
                <a:latin typeface="Consolas" panose="020B0609020204030204" pitchFamily="49" charset="0"/>
              </a:rPr>
              <a:t>-Verbose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1200" cap="none" spc="0" normalizeH="0" baseline="0" noProof="0" dirty="0">
                <a:ln>
                  <a:noFill/>
                </a:ln>
                <a:solidFill>
                  <a:srgbClr val="006400"/>
                </a:solidFill>
                <a:effectLst/>
                <a:uLnTx/>
                <a:uFillTx/>
                <a:latin typeface="Consolas" panose="020B0609020204030204" pitchFamily="49" charset="0"/>
              </a:rPr>
              <a:t>#-</a:t>
            </a:r>
            <a:r>
              <a:rPr kumimoji="0" lang="en-US" sz="2000" b="0" i="0" u="none" strike="noStrike" kern="1200" cap="none" spc="0" normalizeH="0" baseline="0" noProof="0" dirty="0" err="1">
                <a:ln>
                  <a:noFill/>
                </a:ln>
                <a:solidFill>
                  <a:srgbClr val="006400"/>
                </a:solidFill>
                <a:effectLst/>
                <a:uLnTx/>
                <a:uFillTx/>
                <a:latin typeface="Consolas" panose="020B0609020204030204" pitchFamily="49" charset="0"/>
              </a:rPr>
              <a:t>IncludeComputeCapabilities</a:t>
            </a:r>
            <a:r>
              <a:rPr kumimoji="0" lang="en-US" sz="2000" b="0" i="0" u="none" strike="noStrike" kern="1200" cap="none" spc="0" normalizeH="0" baseline="0" noProof="0" dirty="0">
                <a:ln>
                  <a:noFill/>
                </a:ln>
                <a:solidFill>
                  <a:srgbClr val="006400"/>
                </a:solidFill>
                <a:effectLst/>
                <a:uLnTx/>
                <a:uFillTx/>
                <a:latin typeface="Consolas" panose="020B0609020204030204" pitchFamily="49" charset="0"/>
              </a:rPr>
              <a:t> </a:t>
            </a:r>
          </a:p>
        </p:txBody>
      </p:sp>
      <p:pic>
        <p:nvPicPr>
          <p:cNvPr id="6" name="Picture 5"/>
          <p:cNvPicPr>
            <a:picLocks noChangeAspect="1"/>
          </p:cNvPicPr>
          <p:nvPr/>
        </p:nvPicPr>
        <p:blipFill>
          <a:blip r:embed="rId4"/>
          <a:stretch>
            <a:fillRect/>
          </a:stretch>
        </p:blipFill>
        <p:spPr>
          <a:xfrm>
            <a:off x="376175" y="2582862"/>
            <a:ext cx="6860366" cy="2498942"/>
          </a:xfrm>
          <a:prstGeom prst="rect">
            <a:avLst/>
          </a:prstGeom>
        </p:spPr>
      </p:pic>
    </p:spTree>
    <p:extLst>
      <p:ext uri="{BB962C8B-B14F-4D97-AF65-F5344CB8AC3E}">
        <p14:creationId xmlns:p14="http://schemas.microsoft.com/office/powerpoint/2010/main" val="3601370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428A-D14C-48B4-9740-2154B8D4A205}"/>
              </a:ext>
            </a:extLst>
          </p:cNvPr>
          <p:cNvSpPr>
            <a:spLocks noGrp="1"/>
          </p:cNvSpPr>
          <p:nvPr>
            <p:ph type="title"/>
          </p:nvPr>
        </p:nvSpPr>
        <p:spPr/>
        <p:txBody>
          <a:bodyPr/>
          <a:lstStyle/>
          <a:p>
            <a:r>
              <a:rPr lang="en-US" dirty="0"/>
              <a:t>Management using Azure Resource Manager</a:t>
            </a:r>
          </a:p>
        </p:txBody>
      </p:sp>
      <p:sp>
        <p:nvSpPr>
          <p:cNvPr id="3" name="Text Placeholder 2">
            <a:extLst>
              <a:ext uri="{FF2B5EF4-FFF2-40B4-BE49-F238E27FC236}">
                <a16:creationId xmlns:a16="http://schemas.microsoft.com/office/drawing/2014/main" id="{6703931D-3045-45D8-A173-1B929AF8C07C}"/>
              </a:ext>
            </a:extLst>
          </p:cNvPr>
          <p:cNvSpPr>
            <a:spLocks noGrp="1"/>
          </p:cNvSpPr>
          <p:nvPr>
            <p:ph type="body" sz="quarter" idx="10"/>
          </p:nvPr>
        </p:nvSpPr>
        <p:spPr>
          <a:xfrm>
            <a:off x="274638" y="1212850"/>
            <a:ext cx="6561189" cy="4899803"/>
          </a:xfrm>
        </p:spPr>
        <p:txBody>
          <a:bodyPr/>
          <a:lstStyle/>
          <a:p>
            <a:r>
              <a:rPr lang="en-US" sz="3200" dirty="0">
                <a:solidFill>
                  <a:schemeClr val="tx1"/>
                </a:solidFill>
              </a:rPr>
              <a:t>Management and provisioning of ARM resources can be performed using:</a:t>
            </a:r>
          </a:p>
          <a:p>
            <a:pPr marL="582873" indent="-582873">
              <a:buFont typeface="Arial" panose="020B0604020202020204" pitchFamily="34" charset="0"/>
              <a:buChar char="•"/>
            </a:pPr>
            <a:r>
              <a:rPr lang="en-US" sz="2800" dirty="0">
                <a:solidFill>
                  <a:schemeClr val="tx1"/>
                </a:solidFill>
              </a:rPr>
              <a:t>REST API</a:t>
            </a:r>
          </a:p>
          <a:p>
            <a:pPr marL="582873" indent="-582873">
              <a:buFont typeface="Arial" panose="020B0604020202020204" pitchFamily="34" charset="0"/>
              <a:buChar char="•"/>
            </a:pPr>
            <a:r>
              <a:rPr lang="en-US" sz="2800" dirty="0">
                <a:solidFill>
                  <a:schemeClr val="tx1"/>
                </a:solidFill>
              </a:rPr>
              <a:t>Management Portal</a:t>
            </a:r>
          </a:p>
          <a:p>
            <a:pPr marL="582873" indent="-582873">
              <a:buFont typeface="Arial" panose="020B0604020202020204" pitchFamily="34" charset="0"/>
              <a:buChar char="•"/>
            </a:pPr>
            <a:r>
              <a:rPr lang="en-US" sz="2800" dirty="0">
                <a:solidFill>
                  <a:schemeClr val="tx1"/>
                </a:solidFill>
              </a:rPr>
              <a:t>PowerShell</a:t>
            </a:r>
          </a:p>
          <a:p>
            <a:pPr marL="582873" indent="-582873">
              <a:buFont typeface="Arial" panose="020B0604020202020204" pitchFamily="34" charset="0"/>
              <a:buChar char="•"/>
            </a:pPr>
            <a:r>
              <a:rPr lang="en-US" sz="2800" dirty="0" err="1">
                <a:solidFill>
                  <a:schemeClr val="tx1"/>
                </a:solidFill>
              </a:rPr>
              <a:t>Xplat</a:t>
            </a:r>
            <a:r>
              <a:rPr lang="en-US" sz="2800" dirty="0">
                <a:solidFill>
                  <a:schemeClr val="tx1"/>
                </a:solidFill>
              </a:rPr>
              <a:t> CLI</a:t>
            </a:r>
          </a:p>
          <a:p>
            <a:pPr marL="582873" indent="-582873">
              <a:buFont typeface="Arial" panose="020B0604020202020204" pitchFamily="34" charset="0"/>
              <a:buChar char="•"/>
            </a:pPr>
            <a:r>
              <a:rPr lang="en-US" sz="2800" dirty="0">
                <a:solidFill>
                  <a:schemeClr val="tx1"/>
                </a:solidFill>
              </a:rPr>
              <a:t>ARM Templates</a:t>
            </a:r>
          </a:p>
          <a:p>
            <a:pPr marL="582873" indent="-582873">
              <a:buFont typeface="Arial" panose="020B0604020202020204" pitchFamily="34" charset="0"/>
              <a:buChar char="•"/>
            </a:pPr>
            <a:r>
              <a:rPr lang="en-US" sz="2800" dirty="0">
                <a:solidFill>
                  <a:schemeClr val="tx1"/>
                </a:solidFill>
              </a:rPr>
              <a:t>Azure CLI</a:t>
            </a:r>
          </a:p>
          <a:p>
            <a:r>
              <a:rPr lang="en-US" sz="3200" dirty="0">
                <a:solidFill>
                  <a:schemeClr val="tx1"/>
                </a:solidFill>
              </a:rPr>
              <a:t>Each mechanism uses the ARM API </a:t>
            </a:r>
          </a:p>
        </p:txBody>
      </p:sp>
      <p:grpSp>
        <p:nvGrpSpPr>
          <p:cNvPr id="4" name="Group 3">
            <a:extLst>
              <a:ext uri="{FF2B5EF4-FFF2-40B4-BE49-F238E27FC236}">
                <a16:creationId xmlns:a16="http://schemas.microsoft.com/office/drawing/2014/main" id="{24C659D1-E6A7-478E-A002-E9F9F3067F62}"/>
              </a:ext>
            </a:extLst>
          </p:cNvPr>
          <p:cNvGrpSpPr>
            <a:grpSpLocks noChangeAspect="1"/>
          </p:cNvGrpSpPr>
          <p:nvPr/>
        </p:nvGrpSpPr>
        <p:grpSpPr bwMode="auto">
          <a:xfrm>
            <a:off x="7533066" y="2005012"/>
            <a:ext cx="3303195" cy="3153819"/>
            <a:chOff x="404" y="668"/>
            <a:chExt cx="3118" cy="2977"/>
          </a:xfrm>
        </p:grpSpPr>
        <p:sp>
          <p:nvSpPr>
            <p:cNvPr id="5" name="AutoShape 3">
              <a:extLst>
                <a:ext uri="{FF2B5EF4-FFF2-40B4-BE49-F238E27FC236}">
                  <a16:creationId xmlns:a16="http://schemas.microsoft.com/office/drawing/2014/main" id="{7EFAA187-2FAF-4BBE-AAFB-008A90DCF053}"/>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 name="Freeform 5">
              <a:extLst>
                <a:ext uri="{FF2B5EF4-FFF2-40B4-BE49-F238E27FC236}">
                  <a16:creationId xmlns:a16="http://schemas.microsoft.com/office/drawing/2014/main" id="{8E46A4C4-CC1E-4920-B3F2-1EC0E3669C8B}"/>
                </a:ext>
              </a:extLst>
            </p:cNvPr>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 name="Freeform 6">
              <a:extLst>
                <a:ext uri="{FF2B5EF4-FFF2-40B4-BE49-F238E27FC236}">
                  <a16:creationId xmlns:a16="http://schemas.microsoft.com/office/drawing/2014/main" id="{6F22A9B2-05DA-4888-AF85-E5C243247914}"/>
                </a:ext>
              </a:extLst>
            </p:cNvPr>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 name="Freeform 7">
              <a:extLst>
                <a:ext uri="{FF2B5EF4-FFF2-40B4-BE49-F238E27FC236}">
                  <a16:creationId xmlns:a16="http://schemas.microsoft.com/office/drawing/2014/main" id="{4A886617-435A-483B-91C2-93BC23008CE5}"/>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 name="Freeform 8">
              <a:extLst>
                <a:ext uri="{FF2B5EF4-FFF2-40B4-BE49-F238E27FC236}">
                  <a16:creationId xmlns:a16="http://schemas.microsoft.com/office/drawing/2014/main" id="{47034704-B6D1-4B7D-B8F5-A24D7BD7DF22}"/>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 name="Freeform 9">
              <a:extLst>
                <a:ext uri="{FF2B5EF4-FFF2-40B4-BE49-F238E27FC236}">
                  <a16:creationId xmlns:a16="http://schemas.microsoft.com/office/drawing/2014/main" id="{BAF7170D-7780-4BF3-9A95-A512CB8900B5}"/>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1" name="Freeform 10">
              <a:extLst>
                <a:ext uri="{FF2B5EF4-FFF2-40B4-BE49-F238E27FC236}">
                  <a16:creationId xmlns:a16="http://schemas.microsoft.com/office/drawing/2014/main" id="{1412049D-5BDC-4492-94F8-B9862DB712CD}"/>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2" name="Freeform 11">
              <a:extLst>
                <a:ext uri="{FF2B5EF4-FFF2-40B4-BE49-F238E27FC236}">
                  <a16:creationId xmlns:a16="http://schemas.microsoft.com/office/drawing/2014/main" id="{EFC53F41-6E8A-4027-A85E-B928118FE0BD}"/>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3" name="Freeform 12">
              <a:extLst>
                <a:ext uri="{FF2B5EF4-FFF2-40B4-BE49-F238E27FC236}">
                  <a16:creationId xmlns:a16="http://schemas.microsoft.com/office/drawing/2014/main" id="{EE5F4A43-F17E-495A-A5C6-B477B8D6786A}"/>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4" name="Freeform 13">
              <a:extLst>
                <a:ext uri="{FF2B5EF4-FFF2-40B4-BE49-F238E27FC236}">
                  <a16:creationId xmlns:a16="http://schemas.microsoft.com/office/drawing/2014/main" id="{F3954DEB-508A-4DE5-BA87-C4323D711017}"/>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5" name="Freeform 14">
              <a:extLst>
                <a:ext uri="{FF2B5EF4-FFF2-40B4-BE49-F238E27FC236}">
                  <a16:creationId xmlns:a16="http://schemas.microsoft.com/office/drawing/2014/main" id="{F69D1F16-9DCF-465E-92EF-A29AF7FEA5BF}"/>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6" name="Freeform 15">
              <a:extLst>
                <a:ext uri="{FF2B5EF4-FFF2-40B4-BE49-F238E27FC236}">
                  <a16:creationId xmlns:a16="http://schemas.microsoft.com/office/drawing/2014/main" id="{53D817C4-F067-496C-884A-4210BD7E15CF}"/>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7" name="Freeform 16">
              <a:extLst>
                <a:ext uri="{FF2B5EF4-FFF2-40B4-BE49-F238E27FC236}">
                  <a16:creationId xmlns:a16="http://schemas.microsoft.com/office/drawing/2014/main" id="{493055CE-C9E1-4AD8-A68F-07181A8DB050}"/>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8" name="Freeform 17">
              <a:extLst>
                <a:ext uri="{FF2B5EF4-FFF2-40B4-BE49-F238E27FC236}">
                  <a16:creationId xmlns:a16="http://schemas.microsoft.com/office/drawing/2014/main" id="{240DC9E3-DCD7-42CD-8768-D5F61C913555}"/>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9" name="Freeform 18">
              <a:extLst>
                <a:ext uri="{FF2B5EF4-FFF2-40B4-BE49-F238E27FC236}">
                  <a16:creationId xmlns:a16="http://schemas.microsoft.com/office/drawing/2014/main" id="{5A9E98F1-4863-481C-9C26-D94EBD680E0C}"/>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0" name="Freeform 19">
              <a:extLst>
                <a:ext uri="{FF2B5EF4-FFF2-40B4-BE49-F238E27FC236}">
                  <a16:creationId xmlns:a16="http://schemas.microsoft.com/office/drawing/2014/main" id="{8E41B497-AEE2-4D1B-9A86-4A1A76D59D45}"/>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1" name="Freeform 20">
              <a:extLst>
                <a:ext uri="{FF2B5EF4-FFF2-40B4-BE49-F238E27FC236}">
                  <a16:creationId xmlns:a16="http://schemas.microsoft.com/office/drawing/2014/main" id="{02373B6F-0B08-4AF3-9918-48D3A62C7247}"/>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2" name="Freeform 21">
              <a:extLst>
                <a:ext uri="{FF2B5EF4-FFF2-40B4-BE49-F238E27FC236}">
                  <a16:creationId xmlns:a16="http://schemas.microsoft.com/office/drawing/2014/main" id="{AB41ACC4-A8E6-4161-A498-1C645EC247AF}"/>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3" name="Freeform 22">
              <a:extLst>
                <a:ext uri="{FF2B5EF4-FFF2-40B4-BE49-F238E27FC236}">
                  <a16:creationId xmlns:a16="http://schemas.microsoft.com/office/drawing/2014/main" id="{B3CFBA75-1AE8-4B78-A359-37C6078CE98C}"/>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4" name="Freeform 23">
              <a:extLst>
                <a:ext uri="{FF2B5EF4-FFF2-40B4-BE49-F238E27FC236}">
                  <a16:creationId xmlns:a16="http://schemas.microsoft.com/office/drawing/2014/main" id="{90F77A25-6103-409C-9FBE-94DE148CEAA6}"/>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5" name="Oval 24">
              <a:extLst>
                <a:ext uri="{FF2B5EF4-FFF2-40B4-BE49-F238E27FC236}">
                  <a16:creationId xmlns:a16="http://schemas.microsoft.com/office/drawing/2014/main" id="{03B18EB8-B45D-4535-9717-81AB1DD8ABB5}"/>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6" name="Oval 25">
              <a:extLst>
                <a:ext uri="{FF2B5EF4-FFF2-40B4-BE49-F238E27FC236}">
                  <a16:creationId xmlns:a16="http://schemas.microsoft.com/office/drawing/2014/main" id="{99D8B316-4386-4CD1-81EE-37B0212AB8A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7" name="Freeform 26">
              <a:extLst>
                <a:ext uri="{FF2B5EF4-FFF2-40B4-BE49-F238E27FC236}">
                  <a16:creationId xmlns:a16="http://schemas.microsoft.com/office/drawing/2014/main" id="{D74FCB5B-5251-4063-B527-0782FD0FA4E7}"/>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8" name="Freeform 27">
              <a:extLst>
                <a:ext uri="{FF2B5EF4-FFF2-40B4-BE49-F238E27FC236}">
                  <a16:creationId xmlns:a16="http://schemas.microsoft.com/office/drawing/2014/main" id="{17ECDABB-AB40-4F3C-8C11-9B834AC0941F}"/>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29" name="Freeform 28">
              <a:extLst>
                <a:ext uri="{FF2B5EF4-FFF2-40B4-BE49-F238E27FC236}">
                  <a16:creationId xmlns:a16="http://schemas.microsoft.com/office/drawing/2014/main" id="{BDAE3D81-976D-4913-B1DA-4ED1CFEFA505}"/>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0" name="Freeform 29">
              <a:extLst>
                <a:ext uri="{FF2B5EF4-FFF2-40B4-BE49-F238E27FC236}">
                  <a16:creationId xmlns:a16="http://schemas.microsoft.com/office/drawing/2014/main" id="{C3A63B7B-45CD-4931-8FC4-95C8222059AE}"/>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1" name="Freeform 30">
              <a:extLst>
                <a:ext uri="{FF2B5EF4-FFF2-40B4-BE49-F238E27FC236}">
                  <a16:creationId xmlns:a16="http://schemas.microsoft.com/office/drawing/2014/main" id="{7C894454-6FEE-4498-A67A-8A98F6574309}"/>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2" name="Freeform 31">
              <a:extLst>
                <a:ext uri="{FF2B5EF4-FFF2-40B4-BE49-F238E27FC236}">
                  <a16:creationId xmlns:a16="http://schemas.microsoft.com/office/drawing/2014/main" id="{A7A5F899-F7D8-4141-A5E3-6CCE0D59312E}"/>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3" name="Freeform 32">
              <a:extLst>
                <a:ext uri="{FF2B5EF4-FFF2-40B4-BE49-F238E27FC236}">
                  <a16:creationId xmlns:a16="http://schemas.microsoft.com/office/drawing/2014/main" id="{46656639-EF7D-46A7-9AE7-C840DFE87B98}"/>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4" name="Freeform 33">
              <a:extLst>
                <a:ext uri="{FF2B5EF4-FFF2-40B4-BE49-F238E27FC236}">
                  <a16:creationId xmlns:a16="http://schemas.microsoft.com/office/drawing/2014/main" id="{4B27B28D-3CDB-4DC7-8ADE-72871A73EDB3}"/>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5" name="Freeform 34">
              <a:extLst>
                <a:ext uri="{FF2B5EF4-FFF2-40B4-BE49-F238E27FC236}">
                  <a16:creationId xmlns:a16="http://schemas.microsoft.com/office/drawing/2014/main" id="{36E3D5C7-E0CE-48CA-8A3F-FF42EB632132}"/>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6" name="Freeform 35">
              <a:extLst>
                <a:ext uri="{FF2B5EF4-FFF2-40B4-BE49-F238E27FC236}">
                  <a16:creationId xmlns:a16="http://schemas.microsoft.com/office/drawing/2014/main" id="{168589BA-8DBE-4D9A-84EF-7130113C5BE2}"/>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7" name="Freeform 36">
              <a:extLst>
                <a:ext uri="{FF2B5EF4-FFF2-40B4-BE49-F238E27FC236}">
                  <a16:creationId xmlns:a16="http://schemas.microsoft.com/office/drawing/2014/main" id="{AF87D0CD-CD99-4314-9849-769A6830A2AC}"/>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8" name="Rectangle 37">
              <a:extLst>
                <a:ext uri="{FF2B5EF4-FFF2-40B4-BE49-F238E27FC236}">
                  <a16:creationId xmlns:a16="http://schemas.microsoft.com/office/drawing/2014/main" id="{3BEFB8F5-5985-48E5-85F2-0A7ADE2466CB}"/>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39" name="Oval 38">
              <a:extLst>
                <a:ext uri="{FF2B5EF4-FFF2-40B4-BE49-F238E27FC236}">
                  <a16:creationId xmlns:a16="http://schemas.microsoft.com/office/drawing/2014/main" id="{F12DF8B2-4E5D-4441-8329-E93A0D77B707}"/>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0" name="Freeform 39">
              <a:extLst>
                <a:ext uri="{FF2B5EF4-FFF2-40B4-BE49-F238E27FC236}">
                  <a16:creationId xmlns:a16="http://schemas.microsoft.com/office/drawing/2014/main" id="{637D1C77-03E9-4621-B73D-4793D2E76F76}"/>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1" name="Freeform 40">
              <a:extLst>
                <a:ext uri="{FF2B5EF4-FFF2-40B4-BE49-F238E27FC236}">
                  <a16:creationId xmlns:a16="http://schemas.microsoft.com/office/drawing/2014/main" id="{2BE93623-90A2-4D06-8E15-7F15FA8809F7}"/>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2" name="Freeform 41">
              <a:extLst>
                <a:ext uri="{FF2B5EF4-FFF2-40B4-BE49-F238E27FC236}">
                  <a16:creationId xmlns:a16="http://schemas.microsoft.com/office/drawing/2014/main" id="{DA738EB9-764F-4F79-8063-5F262AA8FD70}"/>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3" name="Freeform 42">
              <a:extLst>
                <a:ext uri="{FF2B5EF4-FFF2-40B4-BE49-F238E27FC236}">
                  <a16:creationId xmlns:a16="http://schemas.microsoft.com/office/drawing/2014/main" id="{15AFDBFE-21CE-4CC5-B1A2-67E8D7635EFE}"/>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4" name="Freeform 43">
              <a:extLst>
                <a:ext uri="{FF2B5EF4-FFF2-40B4-BE49-F238E27FC236}">
                  <a16:creationId xmlns:a16="http://schemas.microsoft.com/office/drawing/2014/main" id="{B5B0316E-A119-4859-9877-8BC6D7BA4202}"/>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5" name="Rectangle 44">
              <a:extLst>
                <a:ext uri="{FF2B5EF4-FFF2-40B4-BE49-F238E27FC236}">
                  <a16:creationId xmlns:a16="http://schemas.microsoft.com/office/drawing/2014/main" id="{CE332F81-543B-4E64-B630-F1BA92747DD3}"/>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6" name="Rectangle 45">
              <a:extLst>
                <a:ext uri="{FF2B5EF4-FFF2-40B4-BE49-F238E27FC236}">
                  <a16:creationId xmlns:a16="http://schemas.microsoft.com/office/drawing/2014/main" id="{30A53FC4-1893-4C27-93D6-E7B2B260DC2F}"/>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7" name="Rectangle 46">
              <a:extLst>
                <a:ext uri="{FF2B5EF4-FFF2-40B4-BE49-F238E27FC236}">
                  <a16:creationId xmlns:a16="http://schemas.microsoft.com/office/drawing/2014/main" id="{E4967F6D-38CA-4607-B86D-BC74F5A38340}"/>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8" name="Rectangle 47">
              <a:extLst>
                <a:ext uri="{FF2B5EF4-FFF2-40B4-BE49-F238E27FC236}">
                  <a16:creationId xmlns:a16="http://schemas.microsoft.com/office/drawing/2014/main" id="{DFEE197F-BB17-4819-B334-7F0FA56F8E17}"/>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49" name="Rectangle 48">
              <a:extLst>
                <a:ext uri="{FF2B5EF4-FFF2-40B4-BE49-F238E27FC236}">
                  <a16:creationId xmlns:a16="http://schemas.microsoft.com/office/drawing/2014/main" id="{33724BA3-8D9F-4642-A726-D4BD3F9A2A4A}"/>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0" name="Rectangle 49">
              <a:extLst>
                <a:ext uri="{FF2B5EF4-FFF2-40B4-BE49-F238E27FC236}">
                  <a16:creationId xmlns:a16="http://schemas.microsoft.com/office/drawing/2014/main" id="{F266CE03-C616-4F55-8CE6-2E84641D2EAA}"/>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1" name="Rectangle 50">
              <a:extLst>
                <a:ext uri="{FF2B5EF4-FFF2-40B4-BE49-F238E27FC236}">
                  <a16:creationId xmlns:a16="http://schemas.microsoft.com/office/drawing/2014/main" id="{C46EBE3C-13B2-40FC-9094-88B751B21548}"/>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2" name="Rectangle 51">
              <a:extLst>
                <a:ext uri="{FF2B5EF4-FFF2-40B4-BE49-F238E27FC236}">
                  <a16:creationId xmlns:a16="http://schemas.microsoft.com/office/drawing/2014/main" id="{1F8B3EB3-ED9F-4655-BA82-25278F2655BB}"/>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3" name="Rectangle 52">
              <a:extLst>
                <a:ext uri="{FF2B5EF4-FFF2-40B4-BE49-F238E27FC236}">
                  <a16:creationId xmlns:a16="http://schemas.microsoft.com/office/drawing/2014/main" id="{79390ABE-0046-47EC-A69E-892D292E8340}"/>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4" name="Rectangle 53">
              <a:extLst>
                <a:ext uri="{FF2B5EF4-FFF2-40B4-BE49-F238E27FC236}">
                  <a16:creationId xmlns:a16="http://schemas.microsoft.com/office/drawing/2014/main" id="{159F32F5-106E-468F-B8E8-8B144D5C1E0A}"/>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5" name="Rectangle 54">
              <a:extLst>
                <a:ext uri="{FF2B5EF4-FFF2-40B4-BE49-F238E27FC236}">
                  <a16:creationId xmlns:a16="http://schemas.microsoft.com/office/drawing/2014/main" id="{8D60A76F-B552-47E4-AD00-820F8EDB3A11}"/>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6" name="Rectangle 55">
              <a:extLst>
                <a:ext uri="{FF2B5EF4-FFF2-40B4-BE49-F238E27FC236}">
                  <a16:creationId xmlns:a16="http://schemas.microsoft.com/office/drawing/2014/main" id="{979174FA-E24D-4633-9847-4672F201922F}"/>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7" name="Rectangle 56">
              <a:extLst>
                <a:ext uri="{FF2B5EF4-FFF2-40B4-BE49-F238E27FC236}">
                  <a16:creationId xmlns:a16="http://schemas.microsoft.com/office/drawing/2014/main" id="{7ABE0FE3-1B25-4905-BBD5-59101EF244F6}"/>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8" name="Rectangle 57">
              <a:extLst>
                <a:ext uri="{FF2B5EF4-FFF2-40B4-BE49-F238E27FC236}">
                  <a16:creationId xmlns:a16="http://schemas.microsoft.com/office/drawing/2014/main" id="{2077BD56-E893-44B7-BE9A-1430F9BE576E}"/>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59" name="Rectangle 58">
              <a:extLst>
                <a:ext uri="{FF2B5EF4-FFF2-40B4-BE49-F238E27FC236}">
                  <a16:creationId xmlns:a16="http://schemas.microsoft.com/office/drawing/2014/main" id="{3F917213-2774-4341-8CF2-371E4DD62859}"/>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0" name="Rectangle 59">
              <a:extLst>
                <a:ext uri="{FF2B5EF4-FFF2-40B4-BE49-F238E27FC236}">
                  <a16:creationId xmlns:a16="http://schemas.microsoft.com/office/drawing/2014/main" id="{6D0CA03E-FC00-43D3-9E80-D36D433386E3}"/>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1" name="Rectangle 60">
              <a:extLst>
                <a:ext uri="{FF2B5EF4-FFF2-40B4-BE49-F238E27FC236}">
                  <a16:creationId xmlns:a16="http://schemas.microsoft.com/office/drawing/2014/main" id="{6A0D6466-A492-43C4-830B-7539C37D480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2" name="Rectangle 61">
              <a:extLst>
                <a:ext uri="{FF2B5EF4-FFF2-40B4-BE49-F238E27FC236}">
                  <a16:creationId xmlns:a16="http://schemas.microsoft.com/office/drawing/2014/main" id="{022C1125-36AF-43C0-9D24-3C47577CDC0F}"/>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3" name="Rectangle 62">
              <a:extLst>
                <a:ext uri="{FF2B5EF4-FFF2-40B4-BE49-F238E27FC236}">
                  <a16:creationId xmlns:a16="http://schemas.microsoft.com/office/drawing/2014/main" id="{C7F78131-D26C-4A65-8C2A-729B4B1694BB}"/>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4" name="Rectangle 63">
              <a:extLst>
                <a:ext uri="{FF2B5EF4-FFF2-40B4-BE49-F238E27FC236}">
                  <a16:creationId xmlns:a16="http://schemas.microsoft.com/office/drawing/2014/main" id="{2E45B64B-125E-4726-B283-50FE3DC8EA3A}"/>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5" name="Rectangle 64">
              <a:extLst>
                <a:ext uri="{FF2B5EF4-FFF2-40B4-BE49-F238E27FC236}">
                  <a16:creationId xmlns:a16="http://schemas.microsoft.com/office/drawing/2014/main" id="{3F0A34A4-0311-4D2B-B77A-5BD05E2813CD}"/>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6" name="Rectangle 65">
              <a:extLst>
                <a:ext uri="{FF2B5EF4-FFF2-40B4-BE49-F238E27FC236}">
                  <a16:creationId xmlns:a16="http://schemas.microsoft.com/office/drawing/2014/main" id="{03CE3D05-A771-471B-A0AB-9CA8D480D6E2}"/>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7" name="Rectangle 66">
              <a:extLst>
                <a:ext uri="{FF2B5EF4-FFF2-40B4-BE49-F238E27FC236}">
                  <a16:creationId xmlns:a16="http://schemas.microsoft.com/office/drawing/2014/main" id="{D3D5F0D2-BAF1-4A6E-8317-BC208EE2E919}"/>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8" name="Rectangle 67">
              <a:extLst>
                <a:ext uri="{FF2B5EF4-FFF2-40B4-BE49-F238E27FC236}">
                  <a16:creationId xmlns:a16="http://schemas.microsoft.com/office/drawing/2014/main" id="{A4887CF0-FA17-4FF3-B5A8-A2AA80EC227E}"/>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69" name="Rectangle 68">
              <a:extLst>
                <a:ext uri="{FF2B5EF4-FFF2-40B4-BE49-F238E27FC236}">
                  <a16:creationId xmlns:a16="http://schemas.microsoft.com/office/drawing/2014/main" id="{AA5EFEC7-EC47-4A0F-9B38-329225C54DF6}"/>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0" name="Freeform 69">
              <a:extLst>
                <a:ext uri="{FF2B5EF4-FFF2-40B4-BE49-F238E27FC236}">
                  <a16:creationId xmlns:a16="http://schemas.microsoft.com/office/drawing/2014/main" id="{6BED3C04-C652-4076-9235-8EE407665247}"/>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1" name="Freeform 70">
              <a:extLst>
                <a:ext uri="{FF2B5EF4-FFF2-40B4-BE49-F238E27FC236}">
                  <a16:creationId xmlns:a16="http://schemas.microsoft.com/office/drawing/2014/main" id="{6683BDE4-4B09-4002-937A-3E0C28B1C14C}"/>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2" name="Freeform 71">
              <a:extLst>
                <a:ext uri="{FF2B5EF4-FFF2-40B4-BE49-F238E27FC236}">
                  <a16:creationId xmlns:a16="http://schemas.microsoft.com/office/drawing/2014/main" id="{91481CE6-88E2-46E9-8B12-944DBBB08964}"/>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3" name="Freeform 72">
              <a:extLst>
                <a:ext uri="{FF2B5EF4-FFF2-40B4-BE49-F238E27FC236}">
                  <a16:creationId xmlns:a16="http://schemas.microsoft.com/office/drawing/2014/main" id="{AA1EA3AD-BA2A-41A9-B11B-9849F34C95AB}"/>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4" name="Freeform 73">
              <a:extLst>
                <a:ext uri="{FF2B5EF4-FFF2-40B4-BE49-F238E27FC236}">
                  <a16:creationId xmlns:a16="http://schemas.microsoft.com/office/drawing/2014/main" id="{B30F99BB-CA8A-49C4-BF76-3286D2070791}"/>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5" name="Freeform 74">
              <a:extLst>
                <a:ext uri="{FF2B5EF4-FFF2-40B4-BE49-F238E27FC236}">
                  <a16:creationId xmlns:a16="http://schemas.microsoft.com/office/drawing/2014/main" id="{A20976FC-49DE-4552-997B-A1A394888315}"/>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6" name="Freeform 75">
              <a:extLst>
                <a:ext uri="{FF2B5EF4-FFF2-40B4-BE49-F238E27FC236}">
                  <a16:creationId xmlns:a16="http://schemas.microsoft.com/office/drawing/2014/main" id="{961D4154-D2F1-4E8C-A03B-102800C74950}"/>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7" name="Rectangle 76">
              <a:extLst>
                <a:ext uri="{FF2B5EF4-FFF2-40B4-BE49-F238E27FC236}">
                  <a16:creationId xmlns:a16="http://schemas.microsoft.com/office/drawing/2014/main" id="{3F8BD38C-FB06-4FBD-B396-42640D3DDD55}"/>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8" name="Rectangle 77">
              <a:extLst>
                <a:ext uri="{FF2B5EF4-FFF2-40B4-BE49-F238E27FC236}">
                  <a16:creationId xmlns:a16="http://schemas.microsoft.com/office/drawing/2014/main" id="{BA2E9582-9F9B-4A7C-BC17-89D3C9E12A70}"/>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79" name="Freeform 78">
              <a:extLst>
                <a:ext uri="{FF2B5EF4-FFF2-40B4-BE49-F238E27FC236}">
                  <a16:creationId xmlns:a16="http://schemas.microsoft.com/office/drawing/2014/main" id="{7C383BE7-CBBD-4436-81D6-86BB2D35A561}"/>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0" name="Freeform 79">
              <a:extLst>
                <a:ext uri="{FF2B5EF4-FFF2-40B4-BE49-F238E27FC236}">
                  <a16:creationId xmlns:a16="http://schemas.microsoft.com/office/drawing/2014/main" id="{4F0A9D5F-B5E7-4718-8E2B-0CB512AE3520}"/>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1" name="Freeform 80">
              <a:extLst>
                <a:ext uri="{FF2B5EF4-FFF2-40B4-BE49-F238E27FC236}">
                  <a16:creationId xmlns:a16="http://schemas.microsoft.com/office/drawing/2014/main" id="{AD7AF374-CFB7-4968-89AE-AB7204BC43CC}"/>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2" name="Freeform 81">
              <a:extLst>
                <a:ext uri="{FF2B5EF4-FFF2-40B4-BE49-F238E27FC236}">
                  <a16:creationId xmlns:a16="http://schemas.microsoft.com/office/drawing/2014/main" id="{23509D40-4DA7-4859-A05C-50B2FDD3183D}"/>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3" name="Freeform 82">
              <a:extLst>
                <a:ext uri="{FF2B5EF4-FFF2-40B4-BE49-F238E27FC236}">
                  <a16:creationId xmlns:a16="http://schemas.microsoft.com/office/drawing/2014/main" id="{14C41C1C-7973-4911-B730-2290B03C0B07}"/>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4" name="Freeform 83">
              <a:extLst>
                <a:ext uri="{FF2B5EF4-FFF2-40B4-BE49-F238E27FC236}">
                  <a16:creationId xmlns:a16="http://schemas.microsoft.com/office/drawing/2014/main" id="{EE0A9C4B-D458-4A33-81B1-6E1629C95868}"/>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5" name="Rectangle 84">
              <a:extLst>
                <a:ext uri="{FF2B5EF4-FFF2-40B4-BE49-F238E27FC236}">
                  <a16:creationId xmlns:a16="http://schemas.microsoft.com/office/drawing/2014/main" id="{B8D664E1-7B25-47E0-8126-DC013FDAEAF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6" name="Rectangle 85">
              <a:extLst>
                <a:ext uri="{FF2B5EF4-FFF2-40B4-BE49-F238E27FC236}">
                  <a16:creationId xmlns:a16="http://schemas.microsoft.com/office/drawing/2014/main" id="{1958FD9B-786B-4768-AAC9-3493013CD388}"/>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7" name="Rectangle 86">
              <a:extLst>
                <a:ext uri="{FF2B5EF4-FFF2-40B4-BE49-F238E27FC236}">
                  <a16:creationId xmlns:a16="http://schemas.microsoft.com/office/drawing/2014/main" id="{63A28C19-CDEC-4B64-B924-C84B87401216}"/>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8" name="Rectangle 87">
              <a:extLst>
                <a:ext uri="{FF2B5EF4-FFF2-40B4-BE49-F238E27FC236}">
                  <a16:creationId xmlns:a16="http://schemas.microsoft.com/office/drawing/2014/main" id="{62559654-3822-4ACB-B216-69E22936D9E4}"/>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89" name="Rectangle 88">
              <a:extLst>
                <a:ext uri="{FF2B5EF4-FFF2-40B4-BE49-F238E27FC236}">
                  <a16:creationId xmlns:a16="http://schemas.microsoft.com/office/drawing/2014/main" id="{92EADFF2-E4D1-4ADC-9FA2-CD5A8C4EF66E}"/>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0" name="Rectangle 89">
              <a:extLst>
                <a:ext uri="{FF2B5EF4-FFF2-40B4-BE49-F238E27FC236}">
                  <a16:creationId xmlns:a16="http://schemas.microsoft.com/office/drawing/2014/main" id="{95182E8F-766F-436D-B113-2D9658653EC6}"/>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1" name="Freeform 90">
              <a:extLst>
                <a:ext uri="{FF2B5EF4-FFF2-40B4-BE49-F238E27FC236}">
                  <a16:creationId xmlns:a16="http://schemas.microsoft.com/office/drawing/2014/main" id="{89980B67-EBA9-4A43-9299-535BF06820DD}"/>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2" name="Freeform 91">
              <a:extLst>
                <a:ext uri="{FF2B5EF4-FFF2-40B4-BE49-F238E27FC236}">
                  <a16:creationId xmlns:a16="http://schemas.microsoft.com/office/drawing/2014/main" id="{1CB12852-DA81-49BB-A529-4E4A6187C378}"/>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3" name="Rectangle 92">
              <a:extLst>
                <a:ext uri="{FF2B5EF4-FFF2-40B4-BE49-F238E27FC236}">
                  <a16:creationId xmlns:a16="http://schemas.microsoft.com/office/drawing/2014/main" id="{9B3A11F9-B82B-4EE0-B77D-0D68A40D26DB}"/>
                </a:ext>
              </a:extLst>
            </p:cNvPr>
            <p:cNvSpPr>
              <a:spLocks noChangeArrowheads="1"/>
            </p:cNvSpPr>
            <p:nvPr/>
          </p:nvSpPr>
          <p:spPr bwMode="auto">
            <a:xfrm>
              <a:off x="404" y="3416"/>
              <a:ext cx="311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071" b="1" kern="0" dirty="0">
                  <a:solidFill>
                    <a:srgbClr val="FFFFFF"/>
                  </a:solidFill>
                  <a:latin typeface="Segoe UI Semibold" panose="020B0702040204020203" pitchFamily="34" charset="0"/>
                </a:rPr>
                <a:t>Azure Service</a:t>
              </a:r>
              <a:endParaRPr lang="en-US" altLang="en-US" sz="1377" kern="0" dirty="0">
                <a:solidFill>
                  <a:srgbClr val="00B0F0"/>
                </a:solidFill>
              </a:endParaRPr>
            </a:p>
          </p:txBody>
        </p:sp>
        <p:sp>
          <p:nvSpPr>
            <p:cNvPr id="94" name="Rectangle 95">
              <a:extLst>
                <a:ext uri="{FF2B5EF4-FFF2-40B4-BE49-F238E27FC236}">
                  <a16:creationId xmlns:a16="http://schemas.microsoft.com/office/drawing/2014/main" id="{41C9853C-88D9-4CE6-AC10-6571A72CE127}"/>
                </a:ext>
              </a:extLst>
            </p:cNvPr>
            <p:cNvSpPr>
              <a:spLocks noChangeArrowheads="1"/>
            </p:cNvSpPr>
            <p:nvPr/>
          </p:nvSpPr>
          <p:spPr bwMode="auto">
            <a:xfrm>
              <a:off x="2142" y="2092"/>
              <a:ext cx="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53"/>
              <a:endParaRPr lang="en-US" altLang="en-US" sz="1377" kern="0" dirty="0">
                <a:solidFill>
                  <a:srgbClr val="00B0F0"/>
                </a:solidFill>
              </a:endParaRPr>
            </a:p>
          </p:txBody>
        </p:sp>
        <p:sp>
          <p:nvSpPr>
            <p:cNvPr id="95" name="Freeform 97">
              <a:extLst>
                <a:ext uri="{FF2B5EF4-FFF2-40B4-BE49-F238E27FC236}">
                  <a16:creationId xmlns:a16="http://schemas.microsoft.com/office/drawing/2014/main" id="{31D34321-0075-4986-A286-BE2A728AC5FF}"/>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6" name="Freeform 98">
              <a:extLst>
                <a:ext uri="{FF2B5EF4-FFF2-40B4-BE49-F238E27FC236}">
                  <a16:creationId xmlns:a16="http://schemas.microsoft.com/office/drawing/2014/main" id="{FE612355-ECA8-40EF-8FF0-601609FB7323}"/>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7" name="Freeform 99">
              <a:extLst>
                <a:ext uri="{FF2B5EF4-FFF2-40B4-BE49-F238E27FC236}">
                  <a16:creationId xmlns:a16="http://schemas.microsoft.com/office/drawing/2014/main" id="{AFD151A4-B8FC-4E9D-B23F-060E7DD56BA6}"/>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8" name="Freeform 100">
              <a:extLst>
                <a:ext uri="{FF2B5EF4-FFF2-40B4-BE49-F238E27FC236}">
                  <a16:creationId xmlns:a16="http://schemas.microsoft.com/office/drawing/2014/main" id="{FB49D8FD-6082-4E96-8357-8DECD84511C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99" name="Freeform 101">
              <a:extLst>
                <a:ext uri="{FF2B5EF4-FFF2-40B4-BE49-F238E27FC236}">
                  <a16:creationId xmlns:a16="http://schemas.microsoft.com/office/drawing/2014/main" id="{C1B33610-8304-411E-ADD6-BFF487A7B236}"/>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0" name="Freeform 102">
              <a:extLst>
                <a:ext uri="{FF2B5EF4-FFF2-40B4-BE49-F238E27FC236}">
                  <a16:creationId xmlns:a16="http://schemas.microsoft.com/office/drawing/2014/main" id="{7ECB17DD-2A5A-47FC-9DA8-B4C6C9856A25}"/>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1" name="Freeform 103">
              <a:extLst>
                <a:ext uri="{FF2B5EF4-FFF2-40B4-BE49-F238E27FC236}">
                  <a16:creationId xmlns:a16="http://schemas.microsoft.com/office/drawing/2014/main" id="{828F0B8D-0382-4E55-B46B-9F4AA8C56589}"/>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2" name="Freeform 104">
              <a:extLst>
                <a:ext uri="{FF2B5EF4-FFF2-40B4-BE49-F238E27FC236}">
                  <a16:creationId xmlns:a16="http://schemas.microsoft.com/office/drawing/2014/main" id="{E1E63534-2460-4043-9911-91231575456C}"/>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3" name="Freeform 105">
              <a:extLst>
                <a:ext uri="{FF2B5EF4-FFF2-40B4-BE49-F238E27FC236}">
                  <a16:creationId xmlns:a16="http://schemas.microsoft.com/office/drawing/2014/main" id="{4F65922A-6DC6-4179-883F-F7DAA8B163C4}"/>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grpSp>
      <p:sp>
        <p:nvSpPr>
          <p:cNvPr id="104" name="AutoShape 3">
            <a:extLst>
              <a:ext uri="{FF2B5EF4-FFF2-40B4-BE49-F238E27FC236}">
                <a16:creationId xmlns:a16="http://schemas.microsoft.com/office/drawing/2014/main" id="{9A4E9909-D086-486A-8DFF-FD5B6434802D}"/>
              </a:ext>
            </a:extLst>
          </p:cNvPr>
          <p:cNvSpPr>
            <a:spLocks noChangeAspect="1" noChangeArrowheads="1" noTextEdit="1"/>
          </p:cNvSpPr>
          <p:nvPr/>
        </p:nvSpPr>
        <p:spPr bwMode="auto">
          <a:xfrm>
            <a:off x="7089198" y="1209405"/>
            <a:ext cx="3301076" cy="315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8" tIns="34963" rIns="69928" bIns="34963" numCol="1" anchor="t" anchorCtr="0" compatLnSpc="1">
            <a:prstTxWarp prst="textNoShape">
              <a:avLst/>
            </a:prstTxWarp>
          </a:bodyPr>
          <a:lstStyle/>
          <a:p>
            <a:pPr defTabSz="699253"/>
            <a:endParaRPr lang="en-US" sz="1377" kern="0">
              <a:solidFill>
                <a:srgbClr val="00B0F0"/>
              </a:solidFill>
            </a:endParaRPr>
          </a:p>
        </p:txBody>
      </p:sp>
      <p:sp>
        <p:nvSpPr>
          <p:cNvPr id="105" name="Freeform 5">
            <a:extLst>
              <a:ext uri="{FF2B5EF4-FFF2-40B4-BE49-F238E27FC236}">
                <a16:creationId xmlns:a16="http://schemas.microsoft.com/office/drawing/2014/main" id="{5E5A5AF6-E0D9-4155-A9F4-B00E799B89A4}"/>
              </a:ext>
            </a:extLst>
          </p:cNvPr>
          <p:cNvSpPr>
            <a:spLocks/>
          </p:cNvSpPr>
          <p:nvPr/>
        </p:nvSpPr>
        <p:spPr bwMode="auto">
          <a:xfrm>
            <a:off x="6897272" y="2026729"/>
            <a:ext cx="587964" cy="3137928"/>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1"/>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6" name="Freeform 5">
            <a:extLst>
              <a:ext uri="{FF2B5EF4-FFF2-40B4-BE49-F238E27FC236}">
                <a16:creationId xmlns:a16="http://schemas.microsoft.com/office/drawing/2014/main" id="{261703AE-48F8-4432-AE11-A06374788255}"/>
              </a:ext>
            </a:extLst>
          </p:cNvPr>
          <p:cNvSpPr>
            <a:spLocks/>
          </p:cNvSpPr>
          <p:nvPr/>
        </p:nvSpPr>
        <p:spPr bwMode="auto">
          <a:xfrm>
            <a:off x="10893026" y="2020904"/>
            <a:ext cx="587964" cy="3137928"/>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1"/>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7" name="Freeform 5">
            <a:extLst>
              <a:ext uri="{FF2B5EF4-FFF2-40B4-BE49-F238E27FC236}">
                <a16:creationId xmlns:a16="http://schemas.microsoft.com/office/drawing/2014/main" id="{4EAC9B2F-4726-4AB3-9BEC-2E918B00E3C2}"/>
              </a:ext>
            </a:extLst>
          </p:cNvPr>
          <p:cNvSpPr>
            <a:spLocks/>
          </p:cNvSpPr>
          <p:nvPr/>
        </p:nvSpPr>
        <p:spPr bwMode="auto">
          <a:xfrm rot="16200000">
            <a:off x="8893636" y="-610452"/>
            <a:ext cx="587964" cy="4586748"/>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3">
              <a:lumMod val="75000"/>
            </a:schemeClr>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8" name="Freeform 5">
            <a:extLst>
              <a:ext uri="{FF2B5EF4-FFF2-40B4-BE49-F238E27FC236}">
                <a16:creationId xmlns:a16="http://schemas.microsoft.com/office/drawing/2014/main" id="{135562E7-A9BD-4098-BC3D-41783602BA26}"/>
              </a:ext>
            </a:extLst>
          </p:cNvPr>
          <p:cNvSpPr>
            <a:spLocks/>
          </p:cNvSpPr>
          <p:nvPr/>
        </p:nvSpPr>
        <p:spPr bwMode="auto">
          <a:xfrm rot="16200000">
            <a:off x="8897764" y="3191519"/>
            <a:ext cx="587964" cy="457849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chemeClr val="accent3">
              <a:lumMod val="75000"/>
            </a:schemeClr>
          </a:solidFill>
          <a:ln>
            <a:noFill/>
          </a:ln>
        </p:spPr>
        <p:txBody>
          <a:bodyPr vert="horz" wrap="square" lIns="69928" tIns="34963" rIns="69928" bIns="34963" numCol="1" anchor="t" anchorCtr="0" compatLnSpc="1">
            <a:prstTxWarp prst="textNoShape">
              <a:avLst/>
            </a:prstTxWarp>
          </a:bodyPr>
          <a:lstStyle/>
          <a:p>
            <a:pPr defTabSz="699253"/>
            <a:endParaRPr lang="en-US" sz="1377" kern="0" dirty="0">
              <a:solidFill>
                <a:srgbClr val="00B0F0"/>
              </a:solidFill>
            </a:endParaRPr>
          </a:p>
        </p:txBody>
      </p:sp>
      <p:sp>
        <p:nvSpPr>
          <p:cNvPr id="109" name="Rectangle 92">
            <a:extLst>
              <a:ext uri="{FF2B5EF4-FFF2-40B4-BE49-F238E27FC236}">
                <a16:creationId xmlns:a16="http://schemas.microsoft.com/office/drawing/2014/main" id="{657FEBD8-6F40-4263-B577-BBB2B67B2B91}"/>
              </a:ext>
            </a:extLst>
          </p:cNvPr>
          <p:cNvSpPr>
            <a:spLocks noChangeArrowheads="1"/>
          </p:cNvSpPr>
          <p:nvPr/>
        </p:nvSpPr>
        <p:spPr bwMode="auto">
          <a:xfrm>
            <a:off x="6898930" y="1569070"/>
            <a:ext cx="4569788"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MANGAGEMENT PORTAL</a:t>
            </a:r>
            <a:endParaRPr lang="en-US" altLang="en-US" sz="2040" kern="0" dirty="0">
              <a:solidFill>
                <a:schemeClr val="bg1"/>
              </a:solidFill>
            </a:endParaRPr>
          </a:p>
        </p:txBody>
      </p:sp>
      <p:sp>
        <p:nvSpPr>
          <p:cNvPr id="110" name="Rectangle 92">
            <a:extLst>
              <a:ext uri="{FF2B5EF4-FFF2-40B4-BE49-F238E27FC236}">
                <a16:creationId xmlns:a16="http://schemas.microsoft.com/office/drawing/2014/main" id="{C15A94FC-6095-470B-A552-56F297401539}"/>
              </a:ext>
            </a:extLst>
          </p:cNvPr>
          <p:cNvSpPr>
            <a:spLocks noChangeArrowheads="1"/>
          </p:cNvSpPr>
          <p:nvPr/>
        </p:nvSpPr>
        <p:spPr bwMode="auto">
          <a:xfrm>
            <a:off x="6825611" y="5342061"/>
            <a:ext cx="4569788"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REST API</a:t>
            </a:r>
            <a:endParaRPr lang="en-US" altLang="en-US" sz="2040" kern="0" dirty="0">
              <a:solidFill>
                <a:schemeClr val="bg1"/>
              </a:solidFill>
            </a:endParaRPr>
          </a:p>
        </p:txBody>
      </p:sp>
      <p:sp>
        <p:nvSpPr>
          <p:cNvPr id="111" name="Rectangle 92">
            <a:extLst>
              <a:ext uri="{FF2B5EF4-FFF2-40B4-BE49-F238E27FC236}">
                <a16:creationId xmlns:a16="http://schemas.microsoft.com/office/drawing/2014/main" id="{326796B2-7417-4658-AE76-6226BF98ED08}"/>
              </a:ext>
            </a:extLst>
          </p:cNvPr>
          <p:cNvSpPr>
            <a:spLocks noChangeArrowheads="1"/>
          </p:cNvSpPr>
          <p:nvPr/>
        </p:nvSpPr>
        <p:spPr bwMode="auto">
          <a:xfrm rot="5400000">
            <a:off x="9630294" y="3474141"/>
            <a:ext cx="3098389"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POWERSHELL &amp; XPLAT CLI</a:t>
            </a:r>
            <a:endParaRPr lang="en-US" altLang="en-US" sz="2040" kern="0" dirty="0">
              <a:solidFill>
                <a:schemeClr val="bg1"/>
              </a:solidFill>
            </a:endParaRPr>
          </a:p>
        </p:txBody>
      </p:sp>
      <p:sp>
        <p:nvSpPr>
          <p:cNvPr id="112" name="Rectangle 92">
            <a:extLst>
              <a:ext uri="{FF2B5EF4-FFF2-40B4-BE49-F238E27FC236}">
                <a16:creationId xmlns:a16="http://schemas.microsoft.com/office/drawing/2014/main" id="{D0CDF6C2-4C44-4337-93D0-4DEDAFA62D5C}"/>
              </a:ext>
            </a:extLst>
          </p:cNvPr>
          <p:cNvSpPr>
            <a:spLocks noChangeArrowheads="1"/>
          </p:cNvSpPr>
          <p:nvPr/>
        </p:nvSpPr>
        <p:spPr bwMode="auto">
          <a:xfrm rot="5400000">
            <a:off x="5637662" y="3461788"/>
            <a:ext cx="3098389" cy="2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99253"/>
            <a:r>
              <a:rPr lang="en-US" altLang="en-US" sz="1632" b="1" kern="0" dirty="0">
                <a:solidFill>
                  <a:schemeClr val="bg1"/>
                </a:solidFill>
                <a:latin typeface="Segoe UI Semibold" panose="020B0702040204020203" pitchFamily="34" charset="0"/>
              </a:rPr>
              <a:t>ARM TEMPLATE</a:t>
            </a:r>
            <a:endParaRPr lang="en-US" altLang="en-US" sz="2040" kern="0" dirty="0">
              <a:solidFill>
                <a:schemeClr val="bg1"/>
              </a:solidFill>
            </a:endParaRPr>
          </a:p>
        </p:txBody>
      </p:sp>
    </p:spTree>
    <p:extLst>
      <p:ext uri="{BB962C8B-B14F-4D97-AF65-F5344CB8AC3E}">
        <p14:creationId xmlns:p14="http://schemas.microsoft.com/office/powerpoint/2010/main" val="212492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500"/>
                                        <p:tgtEl>
                                          <p:spTgt spid="11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p:bldP spid="110" grpId="0"/>
      <p:bldP spid="111" grpId="0"/>
      <p:bldP spid="11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906331"/>
            <a:ext cx="10056812"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90833"/>
            <a:ext cx="11887200" cy="1902059"/>
          </a:xfrm>
        </p:spPr>
        <p:txBody>
          <a:bodyPr/>
          <a:lstStyle/>
          <a:p>
            <a:r>
              <a:rPr lang="en-US" dirty="0"/>
              <a:t>Resource Manager:</a:t>
            </a:r>
            <a:br>
              <a:rPr lang="en-US" dirty="0"/>
            </a:br>
            <a:r>
              <a:rPr lang="en-US" sz="5200" dirty="0"/>
              <a:t>CLI</a:t>
            </a:r>
          </a:p>
        </p:txBody>
      </p:sp>
    </p:spTree>
    <p:extLst>
      <p:ext uri="{BB962C8B-B14F-4D97-AF65-F5344CB8AC3E}">
        <p14:creationId xmlns:p14="http://schemas.microsoft.com/office/powerpoint/2010/main" val="33154867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493664"/>
            <a:ext cx="11184459" cy="3256276"/>
          </a:xfrm>
        </p:spPr>
        <p:txBody>
          <a:bodyPr/>
          <a:lstStyle/>
          <a:p>
            <a:r>
              <a:rPr lang="en-US" sz="2800" dirty="0">
                <a:solidFill>
                  <a:srgbClr val="0078D7"/>
                </a:solidFill>
                <a:latin typeface="+mj-lt"/>
                <a:cs typeface="+mn-cs"/>
              </a:rPr>
              <a:t>When working with templates, you can either </a:t>
            </a:r>
            <a:r>
              <a:rPr lang="en-US" sz="2800" dirty="0">
                <a:solidFill>
                  <a:srgbClr val="0078D7"/>
                </a:solidFill>
                <a:latin typeface="+mn-lt"/>
                <a:cs typeface="+mn-cs"/>
                <a:hlinkClick r:id="rId3"/>
              </a:rPr>
              <a:t>create your own</a:t>
            </a:r>
            <a:r>
              <a:rPr lang="en-US" sz="2800" dirty="0">
                <a:solidFill>
                  <a:srgbClr val="0078D7"/>
                </a:solidFill>
                <a:latin typeface="+mj-lt"/>
                <a:cs typeface="+mn-cs"/>
              </a:rPr>
              <a:t>, or use one of the templates from the </a:t>
            </a:r>
            <a:r>
              <a:rPr lang="en-US" sz="2800" dirty="0">
                <a:solidFill>
                  <a:srgbClr val="0078D7"/>
                </a:solidFill>
                <a:latin typeface="+mn-lt"/>
                <a:cs typeface="+mn-cs"/>
                <a:hlinkClick r:id="rId4"/>
              </a:rPr>
              <a:t>Template Gallery</a:t>
            </a:r>
            <a:r>
              <a:rPr lang="en-US" sz="2800" dirty="0">
                <a:solidFill>
                  <a:srgbClr val="0078D7"/>
                </a:solidFill>
                <a:latin typeface="+mj-lt"/>
                <a:cs typeface="+mn-cs"/>
              </a:rPr>
              <a:t>, which are also available on </a:t>
            </a:r>
            <a:r>
              <a:rPr lang="en-US" sz="2800" dirty="0">
                <a:solidFill>
                  <a:srgbClr val="0078D7"/>
                </a:solidFill>
                <a:latin typeface="+mn-lt"/>
                <a:cs typeface="+mn-cs"/>
                <a:hlinkClick r:id="rId5"/>
              </a:rPr>
              <a:t>GitHub</a:t>
            </a:r>
            <a:r>
              <a:rPr lang="en-US" sz="2800" dirty="0">
                <a:solidFill>
                  <a:srgbClr val="0078D7"/>
                </a:solidFill>
                <a:latin typeface="+mn-lt"/>
                <a:cs typeface="+mn-cs"/>
              </a:rPr>
              <a:t>.</a:t>
            </a:r>
          </a:p>
          <a:p>
            <a:endParaRPr lang="en-US" sz="2800" dirty="0">
              <a:solidFill>
                <a:srgbClr val="505050"/>
              </a:solidFill>
              <a:latin typeface="+mj-lt"/>
              <a:cs typeface="+mn-cs"/>
            </a:endParaRPr>
          </a:p>
          <a:p>
            <a:pPr marL="342900" indent="-342900">
              <a:spcAft>
                <a:spcPts val="600"/>
              </a:spcAft>
              <a:buFont typeface="+mj-lt"/>
              <a:buAutoNum type="arabicPeriod"/>
            </a:pPr>
            <a:r>
              <a:rPr lang="en-US" sz="1800" dirty="0">
                <a:solidFill>
                  <a:srgbClr val="353535"/>
                </a:solidFill>
                <a:latin typeface="+mj-lt"/>
                <a:cs typeface="+mn-cs"/>
              </a:rPr>
              <a:t>Follow the "Learn more with GitHub" link to download the files </a:t>
            </a:r>
            <a:r>
              <a:rPr lang="en-US" sz="1800" b="1" dirty="0" err="1">
                <a:solidFill>
                  <a:srgbClr val="353535"/>
                </a:solidFill>
                <a:latin typeface="+mj-lt"/>
                <a:cs typeface="+mn-cs"/>
              </a:rPr>
              <a:t>azuredeploy.json</a:t>
            </a:r>
            <a:r>
              <a:rPr lang="en-US" sz="1800" b="1" dirty="0">
                <a:solidFill>
                  <a:srgbClr val="353535"/>
                </a:solidFill>
                <a:latin typeface="+mj-lt"/>
                <a:cs typeface="+mn-cs"/>
              </a:rPr>
              <a:t> </a:t>
            </a:r>
            <a:r>
              <a:rPr lang="en-US" sz="1800" dirty="0">
                <a:solidFill>
                  <a:srgbClr val="353535"/>
                </a:solidFill>
                <a:latin typeface="+mj-lt"/>
                <a:cs typeface="+mn-cs"/>
              </a:rPr>
              <a:t>and </a:t>
            </a:r>
            <a:r>
              <a:rPr lang="en-US" sz="1800" b="1" dirty="0" err="1">
                <a:solidFill>
                  <a:srgbClr val="353535"/>
                </a:solidFill>
                <a:latin typeface="+mj-lt"/>
                <a:cs typeface="+mn-cs"/>
              </a:rPr>
              <a:t>azuredeploy.parameters.json</a:t>
            </a:r>
            <a:r>
              <a:rPr lang="en-US" sz="1800" b="1" dirty="0">
                <a:solidFill>
                  <a:srgbClr val="353535"/>
                </a:solidFill>
                <a:latin typeface="+mj-lt"/>
                <a:cs typeface="+mn-cs"/>
              </a:rPr>
              <a:t> </a:t>
            </a:r>
            <a:r>
              <a:rPr lang="en-US" sz="1800" dirty="0">
                <a:solidFill>
                  <a:srgbClr val="353535"/>
                </a:solidFill>
                <a:latin typeface="+mj-lt"/>
                <a:cs typeface="+mn-cs"/>
              </a:rPr>
              <a:t>from GitHub to a working folder on your local computer. </a:t>
            </a:r>
            <a:r>
              <a:rPr lang="en-US" sz="1800" b="1" dirty="0">
                <a:solidFill>
                  <a:srgbClr val="353535"/>
                </a:solidFill>
                <a:latin typeface="+mj-lt"/>
                <a:cs typeface="+mn-cs"/>
              </a:rPr>
              <a:t>(Make sure to select the raw format of each file in GitHub).</a:t>
            </a:r>
          </a:p>
          <a:p>
            <a:pPr marL="342900" indent="-342900">
              <a:spcAft>
                <a:spcPts val="600"/>
              </a:spcAft>
              <a:buFont typeface="+mj-lt"/>
              <a:buAutoNum type="arabicPeriod"/>
            </a:pPr>
            <a:r>
              <a:rPr lang="en-US" sz="1800" dirty="0">
                <a:solidFill>
                  <a:srgbClr val="353535"/>
                </a:solidFill>
                <a:latin typeface="+mj-lt"/>
                <a:cs typeface="+mn-cs"/>
              </a:rPr>
              <a:t>Open the </a:t>
            </a:r>
            <a:r>
              <a:rPr lang="en-US" sz="1800" b="1" dirty="0" err="1">
                <a:solidFill>
                  <a:srgbClr val="353535"/>
                </a:solidFill>
                <a:latin typeface="+mj-lt"/>
                <a:cs typeface="+mn-cs"/>
              </a:rPr>
              <a:t>azuredeploy.parameters.json</a:t>
            </a:r>
            <a:r>
              <a:rPr lang="en-US" sz="1800" b="1" dirty="0">
                <a:solidFill>
                  <a:srgbClr val="353535"/>
                </a:solidFill>
                <a:latin typeface="+mj-lt"/>
                <a:cs typeface="+mn-cs"/>
              </a:rPr>
              <a:t> </a:t>
            </a:r>
            <a:r>
              <a:rPr lang="en-US" sz="1800" dirty="0">
                <a:solidFill>
                  <a:srgbClr val="353535"/>
                </a:solidFill>
                <a:latin typeface="+mj-lt"/>
                <a:cs typeface="+mn-cs"/>
              </a:rPr>
              <a:t>file in a text editor and enter parameter values suitable for your environment.</a:t>
            </a:r>
          </a:p>
        </p:txBody>
      </p:sp>
    </p:spTree>
    <p:extLst>
      <p:ext uri="{BB962C8B-B14F-4D97-AF65-F5344CB8AC3E}">
        <p14:creationId xmlns:p14="http://schemas.microsoft.com/office/powerpoint/2010/main" val="23556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503574"/>
            <a:ext cx="10879658" cy="932563"/>
          </a:xfrm>
        </p:spPr>
        <p:txBody>
          <a:bodyPr/>
          <a:lstStyle/>
          <a:p>
            <a:pPr marL="342900" indent="-342900">
              <a:buFont typeface="+mj-lt"/>
              <a:buAutoNum type="arabicPeriod" startAt="3"/>
            </a:pPr>
            <a:r>
              <a:rPr lang="en-US" sz="1800" dirty="0">
                <a:solidFill>
                  <a:srgbClr val="353535"/>
                </a:solidFill>
                <a:latin typeface="+mj-lt"/>
                <a:cs typeface="+mn-cs"/>
              </a:rPr>
              <a:t>Now that the deployment parameters have been modified, you will deploy the Ubuntu VM into the resource group that was created earlier. Choose a name for the deployment and then use the following command to kick it off.</a:t>
            </a:r>
          </a:p>
        </p:txBody>
      </p:sp>
      <p:pic>
        <p:nvPicPr>
          <p:cNvPr id="3" name="Picture 2"/>
          <p:cNvPicPr>
            <a:picLocks noChangeAspect="1"/>
          </p:cNvPicPr>
          <p:nvPr/>
        </p:nvPicPr>
        <p:blipFill>
          <a:blip r:embed="rId3"/>
          <a:stretch>
            <a:fillRect/>
          </a:stretch>
        </p:blipFill>
        <p:spPr>
          <a:xfrm>
            <a:off x="579437" y="2725187"/>
            <a:ext cx="10208513" cy="1012153"/>
          </a:xfrm>
          <a:prstGeom prst="rect">
            <a:avLst/>
          </a:prstGeom>
        </p:spPr>
      </p:pic>
      <p:sp>
        <p:nvSpPr>
          <p:cNvPr id="6" name="Text Placeholder 4">
            <a:extLst>
              <a:ext uri="{FF2B5EF4-FFF2-40B4-BE49-F238E27FC236}">
                <a16:creationId xmlns:a16="http://schemas.microsoft.com/office/drawing/2014/main" id="{2F4E995D-FA02-4D78-90B7-704DC3BCC217}"/>
              </a:ext>
            </a:extLst>
          </p:cNvPr>
          <p:cNvSpPr txBox="1">
            <a:spLocks/>
          </p:cNvSpPr>
          <p:nvPr/>
        </p:nvSpPr>
        <p:spPr>
          <a:xfrm>
            <a:off x="427037" y="4075770"/>
            <a:ext cx="11353800" cy="304698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800"/>
              </a:spcAft>
            </a:pPr>
            <a:r>
              <a:rPr lang="en-US" sz="2400" dirty="0">
                <a:solidFill>
                  <a:srgbClr val="0078D7"/>
                </a:solidFill>
                <a:latin typeface="+mj-lt"/>
              </a:rPr>
              <a:t>This example creates a deployment named </a:t>
            </a:r>
            <a:r>
              <a:rPr lang="en-US" sz="2400" dirty="0" err="1">
                <a:solidFill>
                  <a:srgbClr val="0078D7"/>
                </a:solidFill>
                <a:latin typeface="+mj-lt"/>
              </a:rPr>
              <a:t>testRGDeploy</a:t>
            </a:r>
            <a:r>
              <a:rPr lang="en-US" sz="2400" dirty="0">
                <a:solidFill>
                  <a:srgbClr val="0078D7"/>
                </a:solidFill>
                <a:latin typeface="+mj-lt"/>
              </a:rPr>
              <a:t> that is deployed into the resource group </a:t>
            </a:r>
            <a:r>
              <a:rPr lang="en-US" sz="2400" dirty="0" err="1">
                <a:solidFill>
                  <a:srgbClr val="0078D7"/>
                </a:solidFill>
                <a:latin typeface="+mj-lt"/>
              </a:rPr>
              <a:t>testRG</a:t>
            </a:r>
            <a:r>
              <a:rPr lang="en-US" sz="2400" dirty="0">
                <a:solidFill>
                  <a:srgbClr val="0078D7"/>
                </a:solidFill>
                <a:latin typeface="+mj-lt"/>
              </a:rPr>
              <a:t>. The -e option specifies the </a:t>
            </a:r>
            <a:r>
              <a:rPr lang="en-US" sz="2400" dirty="0" err="1">
                <a:solidFill>
                  <a:srgbClr val="0078D7"/>
                </a:solidFill>
                <a:latin typeface="+mj-lt"/>
              </a:rPr>
              <a:t>azuredeploy.parameters.json</a:t>
            </a:r>
            <a:r>
              <a:rPr lang="en-US" sz="2400" dirty="0">
                <a:solidFill>
                  <a:srgbClr val="0078D7"/>
                </a:solidFill>
                <a:latin typeface="+mj-lt"/>
              </a:rPr>
              <a:t> file that you modified in the previous step. The -f option specifies the </a:t>
            </a:r>
            <a:r>
              <a:rPr lang="en-US" sz="2400" dirty="0" err="1">
                <a:solidFill>
                  <a:srgbClr val="0078D7"/>
                </a:solidFill>
                <a:latin typeface="+mj-lt"/>
              </a:rPr>
              <a:t>azuredeploy.json</a:t>
            </a:r>
            <a:r>
              <a:rPr lang="en-US" sz="2400" dirty="0">
                <a:solidFill>
                  <a:srgbClr val="0078D7"/>
                </a:solidFill>
                <a:latin typeface="+mj-lt"/>
              </a:rPr>
              <a:t> template file.</a:t>
            </a:r>
            <a:endParaRPr lang="en-US" sz="1800" dirty="0">
              <a:solidFill>
                <a:srgbClr val="0078D7"/>
              </a:solidFill>
              <a:latin typeface="+mj-lt"/>
            </a:endParaRPr>
          </a:p>
          <a:p>
            <a:pPr>
              <a:spcBef>
                <a:spcPts val="0"/>
              </a:spcBef>
              <a:spcAft>
                <a:spcPts val="1800"/>
              </a:spcAft>
            </a:pPr>
            <a:r>
              <a:rPr lang="en-US" sz="2400" dirty="0">
                <a:solidFill>
                  <a:srgbClr val="0078D7"/>
                </a:solidFill>
                <a:latin typeface="+mj-lt"/>
              </a:rPr>
              <a:t>This command will return OK after the deployment is uploaded, but before the deployment is applied to resources in the group.</a:t>
            </a:r>
          </a:p>
          <a:p>
            <a:endParaRPr lang="en-US" sz="2400" dirty="0">
              <a:solidFill>
                <a:srgbClr val="0078D7"/>
              </a:solidFill>
              <a:latin typeface="+mj-lt"/>
            </a:endParaRPr>
          </a:p>
        </p:txBody>
      </p:sp>
    </p:spTree>
    <p:extLst>
      <p:ext uri="{BB962C8B-B14F-4D97-AF65-F5344CB8AC3E}">
        <p14:creationId xmlns:p14="http://schemas.microsoft.com/office/powerpoint/2010/main" val="19297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512750"/>
            <a:ext cx="11184459" cy="433965"/>
          </a:xfrm>
        </p:spPr>
        <p:txBody>
          <a:bodyPr/>
          <a:lstStyle/>
          <a:p>
            <a:r>
              <a:rPr lang="en-US" sz="1800" dirty="0">
                <a:solidFill>
                  <a:srgbClr val="353535"/>
                </a:solidFill>
                <a:latin typeface="+mj-lt"/>
                <a:cs typeface="+mn-cs"/>
              </a:rPr>
              <a:t>4. To check the status of the deployment, use the following command.</a:t>
            </a:r>
          </a:p>
        </p:txBody>
      </p:sp>
      <p:sp>
        <p:nvSpPr>
          <p:cNvPr id="6" name="Text Placeholder 4">
            <a:extLst>
              <a:ext uri="{FF2B5EF4-FFF2-40B4-BE49-F238E27FC236}">
                <a16:creationId xmlns:a16="http://schemas.microsoft.com/office/drawing/2014/main" id="{70ACDE28-8EC9-4A5E-A1C0-378D7E1B8CF7}"/>
              </a:ext>
            </a:extLst>
          </p:cNvPr>
          <p:cNvSpPr txBox="1">
            <a:spLocks/>
          </p:cNvSpPr>
          <p:nvPr/>
        </p:nvSpPr>
        <p:spPr>
          <a:xfrm>
            <a:off x="427036" y="3649662"/>
            <a:ext cx="11184459" cy="108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800"/>
              </a:spcAft>
            </a:pPr>
            <a:r>
              <a:rPr lang="en-US" sz="2400" dirty="0">
                <a:solidFill>
                  <a:srgbClr val="0078D7"/>
                </a:solidFill>
                <a:latin typeface="+mj-lt"/>
              </a:rPr>
              <a:t>The ProvisioningState shows the status of the deployment.</a:t>
            </a:r>
          </a:p>
          <a:p>
            <a:pPr>
              <a:spcBef>
                <a:spcPts val="0"/>
              </a:spcBef>
              <a:spcAft>
                <a:spcPts val="1800"/>
              </a:spcAft>
            </a:pPr>
            <a:r>
              <a:rPr lang="en-US" sz="2400" dirty="0">
                <a:solidFill>
                  <a:srgbClr val="0078D7"/>
                </a:solidFill>
                <a:latin typeface="+mj-lt"/>
              </a:rPr>
              <a:t>If your deployment is successful, you will see output similar to the following.</a:t>
            </a:r>
          </a:p>
        </p:txBody>
      </p:sp>
      <p:pic>
        <p:nvPicPr>
          <p:cNvPr id="8" name="Picture 7"/>
          <p:cNvPicPr>
            <a:picLocks noChangeAspect="1"/>
          </p:cNvPicPr>
          <p:nvPr/>
        </p:nvPicPr>
        <p:blipFill>
          <a:blip r:embed="rId3"/>
          <a:stretch>
            <a:fillRect/>
          </a:stretch>
        </p:blipFill>
        <p:spPr>
          <a:xfrm>
            <a:off x="627063" y="2246616"/>
            <a:ext cx="10208513" cy="1012153"/>
          </a:xfrm>
          <a:prstGeom prst="rect">
            <a:avLst/>
          </a:prstGeom>
        </p:spPr>
      </p:pic>
    </p:spTree>
    <p:extLst>
      <p:ext uri="{BB962C8B-B14F-4D97-AF65-F5344CB8AC3E}">
        <p14:creationId xmlns:p14="http://schemas.microsoft.com/office/powerpoint/2010/main" val="11371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7" y="1523300"/>
            <a:ext cx="3869259" cy="4395049"/>
          </a:xfrm>
        </p:spPr>
        <p:txBody>
          <a:bodyPr/>
          <a:lstStyle/>
          <a:p>
            <a:pPr>
              <a:spcAft>
                <a:spcPts val="1800"/>
              </a:spcAft>
            </a:pPr>
            <a:r>
              <a:rPr lang="en-US" sz="2800" dirty="0">
                <a:solidFill>
                  <a:srgbClr val="0078D7"/>
                </a:solidFill>
                <a:latin typeface="+mj-lt"/>
                <a:cs typeface="+mn-cs"/>
              </a:rPr>
              <a:t>The </a:t>
            </a:r>
            <a:r>
              <a:rPr lang="en-US" sz="2800" dirty="0">
                <a:solidFill>
                  <a:srgbClr val="0078D7"/>
                </a:solidFill>
                <a:latin typeface="+mn-lt"/>
                <a:cs typeface="+mn-cs"/>
              </a:rPr>
              <a:t>ProvisioningState</a:t>
            </a:r>
            <a:r>
              <a:rPr lang="en-US" sz="2800" b="1" dirty="0">
                <a:solidFill>
                  <a:srgbClr val="0078D7"/>
                </a:solidFill>
                <a:latin typeface="+mj-lt"/>
                <a:cs typeface="+mn-cs"/>
              </a:rPr>
              <a:t> </a:t>
            </a:r>
            <a:r>
              <a:rPr lang="en-US" sz="2800" dirty="0">
                <a:solidFill>
                  <a:srgbClr val="0078D7"/>
                </a:solidFill>
                <a:latin typeface="+mj-lt"/>
                <a:cs typeface="+mn-cs"/>
              </a:rPr>
              <a:t>shows the status of the deployment.</a:t>
            </a:r>
          </a:p>
          <a:p>
            <a:pPr>
              <a:spcAft>
                <a:spcPts val="1800"/>
              </a:spcAft>
            </a:pPr>
            <a:r>
              <a:rPr lang="en-US" sz="2800" dirty="0">
                <a:solidFill>
                  <a:srgbClr val="0078D7"/>
                </a:solidFill>
                <a:latin typeface="+mj-lt"/>
                <a:cs typeface="+mn-cs"/>
              </a:rPr>
              <a:t>If your deployment is successful, you will see output similar to the following.</a:t>
            </a:r>
          </a:p>
          <a:p>
            <a:endParaRPr lang="en-US" sz="2800" dirty="0"/>
          </a:p>
          <a:p>
            <a:endParaRPr lang="en-US" sz="2800" dirty="0"/>
          </a:p>
        </p:txBody>
      </p:sp>
      <p:pic>
        <p:nvPicPr>
          <p:cNvPr id="3" name="Picture 2"/>
          <p:cNvPicPr>
            <a:picLocks noChangeAspect="1"/>
          </p:cNvPicPr>
          <p:nvPr/>
        </p:nvPicPr>
        <p:blipFill>
          <a:blip r:embed="rId3"/>
          <a:stretch>
            <a:fillRect/>
          </a:stretch>
        </p:blipFill>
        <p:spPr>
          <a:xfrm>
            <a:off x="4694237" y="1553984"/>
            <a:ext cx="6650182" cy="4716743"/>
          </a:xfrm>
          <a:prstGeom prst="rect">
            <a:avLst/>
          </a:prstGeom>
        </p:spPr>
      </p:pic>
    </p:spTree>
    <p:extLst>
      <p:ext uri="{BB962C8B-B14F-4D97-AF65-F5344CB8AC3E}">
        <p14:creationId xmlns:p14="http://schemas.microsoft.com/office/powerpoint/2010/main" val="344477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Locate and configure a Resource Group template</a:t>
            </a:r>
          </a:p>
        </p:txBody>
      </p:sp>
      <p:pic>
        <p:nvPicPr>
          <p:cNvPr id="6" name="Picture 5"/>
          <p:cNvPicPr>
            <a:picLocks noChangeAspect="1"/>
          </p:cNvPicPr>
          <p:nvPr/>
        </p:nvPicPr>
        <p:blipFill>
          <a:blip r:embed="rId3"/>
          <a:stretch>
            <a:fillRect/>
          </a:stretch>
        </p:blipFill>
        <p:spPr>
          <a:xfrm>
            <a:off x="503237" y="1592262"/>
            <a:ext cx="11124656" cy="4114800"/>
          </a:xfrm>
          <a:prstGeom prst="rect">
            <a:avLst/>
          </a:prstGeom>
        </p:spPr>
      </p:pic>
    </p:spTree>
    <p:extLst>
      <p:ext uri="{BB962C8B-B14F-4D97-AF65-F5344CB8AC3E}">
        <p14:creationId xmlns:p14="http://schemas.microsoft.com/office/powerpoint/2010/main" val="2099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solidFill>
                  <a:srgbClr val="505050"/>
                </a:solidFill>
              </a:rPr>
              <a:t>Locate and configure a Resource Group template</a:t>
            </a:r>
          </a:p>
        </p:txBody>
      </p:sp>
      <p:sp>
        <p:nvSpPr>
          <p:cNvPr id="5" name="Text Placeholder 4"/>
          <p:cNvSpPr>
            <a:spLocks noGrp="1"/>
          </p:cNvSpPr>
          <p:nvPr>
            <p:ph type="body" sz="quarter" idx="10"/>
          </p:nvPr>
        </p:nvSpPr>
        <p:spPr>
          <a:xfrm>
            <a:off x="427036" y="1542390"/>
            <a:ext cx="11184459" cy="4001095"/>
          </a:xfrm>
        </p:spPr>
        <p:txBody>
          <a:bodyPr/>
          <a:lstStyle/>
          <a:p>
            <a:r>
              <a:rPr lang="en-US" sz="1800" dirty="0">
                <a:solidFill>
                  <a:schemeClr val="tx1"/>
                </a:solidFill>
                <a:latin typeface="+mj-lt"/>
                <a:cs typeface="+mn-cs"/>
              </a:rPr>
              <a:t>5. To view the group, use the following command.</a:t>
            </a:r>
          </a:p>
          <a:p>
            <a:endParaRPr lang="en-US" sz="3200" b="1" dirty="0">
              <a:gradFill>
                <a:gsLst>
                  <a:gs pos="1250">
                    <a:schemeClr val="tx1"/>
                  </a:gs>
                  <a:gs pos="100000">
                    <a:schemeClr val="tx1"/>
                  </a:gs>
                </a:gsLst>
                <a:lin ang="5400000" scaled="0"/>
              </a:gradFill>
              <a:latin typeface="+mj-lt"/>
              <a:cs typeface="+mn-cs"/>
            </a:endParaRPr>
          </a:p>
          <a:p>
            <a:endParaRPr lang="en-US" sz="3200" dirty="0">
              <a:gradFill>
                <a:gsLst>
                  <a:gs pos="1250">
                    <a:schemeClr val="tx1"/>
                  </a:gs>
                  <a:gs pos="100000">
                    <a:schemeClr val="tx1"/>
                  </a:gs>
                </a:gsLst>
                <a:lin ang="5400000" scaled="0"/>
              </a:gradFill>
              <a:latin typeface="+mj-lt"/>
              <a:cs typeface="+mn-cs"/>
            </a:endParaRPr>
          </a:p>
          <a:p>
            <a:endParaRPr lang="en-US" sz="3200" dirty="0">
              <a:gradFill>
                <a:gsLst>
                  <a:gs pos="1250">
                    <a:schemeClr val="tx1"/>
                  </a:gs>
                  <a:gs pos="100000">
                    <a:schemeClr val="tx1"/>
                  </a:gs>
                </a:gsLst>
                <a:lin ang="5400000" scaled="0"/>
              </a:gradFill>
              <a:latin typeface="+mj-lt"/>
              <a:cs typeface="+mn-cs"/>
            </a:endParaRPr>
          </a:p>
          <a:p>
            <a:endParaRPr lang="en-US" sz="1600" dirty="0">
              <a:solidFill>
                <a:srgbClr val="0078D7"/>
              </a:solidFill>
              <a:latin typeface="+mj-lt"/>
              <a:cs typeface="+mn-cs"/>
            </a:endParaRPr>
          </a:p>
          <a:p>
            <a:r>
              <a:rPr lang="en-US" sz="2800" dirty="0">
                <a:solidFill>
                  <a:srgbClr val="0078D7"/>
                </a:solidFill>
                <a:latin typeface="+mj-lt"/>
                <a:cs typeface="+mn-cs"/>
              </a:rPr>
              <a:t>This command returns information about the resources in the group. If you have multiple groups, use the azure group list command to retrieve a list of group names, and then use azure group show to view details of a specific group.</a:t>
            </a:r>
          </a:p>
        </p:txBody>
      </p:sp>
      <p:pic>
        <p:nvPicPr>
          <p:cNvPr id="3" name="Picture 2"/>
          <p:cNvPicPr>
            <a:picLocks noChangeAspect="1"/>
          </p:cNvPicPr>
          <p:nvPr/>
        </p:nvPicPr>
        <p:blipFill>
          <a:blip r:embed="rId3"/>
          <a:stretch>
            <a:fillRect/>
          </a:stretch>
        </p:blipFill>
        <p:spPr>
          <a:xfrm>
            <a:off x="627063" y="2503650"/>
            <a:ext cx="9281535" cy="705739"/>
          </a:xfrm>
          <a:prstGeom prst="rect">
            <a:avLst/>
          </a:prstGeom>
        </p:spPr>
      </p:pic>
    </p:spTree>
    <p:extLst>
      <p:ext uri="{BB962C8B-B14F-4D97-AF65-F5344CB8AC3E}">
        <p14:creationId xmlns:p14="http://schemas.microsoft.com/office/powerpoint/2010/main" val="3348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Resource providers</a:t>
            </a:r>
          </a:p>
        </p:txBody>
      </p:sp>
      <p:sp>
        <p:nvSpPr>
          <p:cNvPr id="3" name="Text Placeholder 2"/>
          <p:cNvSpPr>
            <a:spLocks noGrp="1"/>
          </p:cNvSpPr>
          <p:nvPr>
            <p:ph type="body" sz="quarter" idx="10"/>
          </p:nvPr>
        </p:nvSpPr>
        <p:spPr>
          <a:xfrm>
            <a:off x="381556" y="1441424"/>
            <a:ext cx="5608081" cy="3804118"/>
          </a:xfrm>
        </p:spPr>
        <p:txBody>
          <a:bodyPr/>
          <a:lstStyle/>
          <a:p>
            <a:r>
              <a:rPr lang="en-US" sz="2800" dirty="0">
                <a:solidFill>
                  <a:srgbClr val="0078D7"/>
                </a:solidFill>
              </a:rPr>
              <a:t>A resource provider is a service that supplies the resources you can deploy and manage through Resource Manager.</a:t>
            </a:r>
          </a:p>
          <a:p>
            <a:endParaRPr lang="en-US" sz="2800" dirty="0">
              <a:solidFill>
                <a:srgbClr val="0078D7"/>
              </a:solidFill>
            </a:endParaRPr>
          </a:p>
          <a:p>
            <a:r>
              <a:rPr lang="en-US" sz="2800" dirty="0">
                <a:solidFill>
                  <a:srgbClr val="0078D7"/>
                </a:solidFill>
              </a:rPr>
              <a:t>Example:</a:t>
            </a:r>
          </a:p>
          <a:p>
            <a:r>
              <a:rPr lang="en-US" sz="1800" dirty="0">
                <a:solidFill>
                  <a:srgbClr val="505050"/>
                </a:solidFill>
              </a:rPr>
              <a:t>If you want to deploy an Azure Key Vault for storing keys and secrets, you will work with the </a:t>
            </a:r>
            <a:r>
              <a:rPr lang="en-US" sz="1800" b="1" dirty="0" err="1">
                <a:solidFill>
                  <a:srgbClr val="505050"/>
                </a:solidFill>
              </a:rPr>
              <a:t>Microsoft.KeyVault</a:t>
            </a:r>
            <a:r>
              <a:rPr lang="en-US" sz="1800" dirty="0">
                <a:solidFill>
                  <a:srgbClr val="505050"/>
                </a:solidFill>
              </a:rPr>
              <a:t> resource provider. </a:t>
            </a:r>
          </a:p>
        </p:txBody>
      </p:sp>
      <p:sp>
        <p:nvSpPr>
          <p:cNvPr id="4" name="Text Placeholder 3"/>
          <p:cNvSpPr>
            <a:spLocks noGrp="1"/>
          </p:cNvSpPr>
          <p:nvPr>
            <p:ph type="body" sz="quarter" idx="11"/>
          </p:nvPr>
        </p:nvSpPr>
        <p:spPr>
          <a:xfrm>
            <a:off x="6477556" y="1439862"/>
            <a:ext cx="5608081" cy="3597908"/>
          </a:xfrm>
        </p:spPr>
        <p:txBody>
          <a:bodyPr/>
          <a:lstStyle/>
          <a:p>
            <a:r>
              <a:rPr lang="en-US" sz="2800" dirty="0">
                <a:solidFill>
                  <a:srgbClr val="0078D7"/>
                </a:solidFill>
              </a:rPr>
              <a:t>To deploy and manage your infrastructure, you will need to know details about the resource providers:</a:t>
            </a:r>
          </a:p>
          <a:p>
            <a:pPr marL="285750" indent="-285750">
              <a:buFont typeface="Arial" panose="020B0604020202020204" pitchFamily="34" charset="0"/>
              <a:buChar char="•"/>
            </a:pPr>
            <a:r>
              <a:rPr lang="en-US" sz="1800" dirty="0">
                <a:solidFill>
                  <a:srgbClr val="505050"/>
                </a:solidFill>
              </a:rPr>
              <a:t>What resource types it offers</a:t>
            </a:r>
          </a:p>
          <a:p>
            <a:pPr marL="285750" indent="-285750">
              <a:buFont typeface="Arial" panose="020B0604020202020204" pitchFamily="34" charset="0"/>
              <a:buChar char="•"/>
            </a:pPr>
            <a:r>
              <a:rPr lang="en-US" sz="1800" dirty="0">
                <a:solidFill>
                  <a:srgbClr val="505050"/>
                </a:solidFill>
              </a:rPr>
              <a:t>Version numbers of the REST API operations</a:t>
            </a:r>
          </a:p>
          <a:p>
            <a:pPr marL="285750" indent="-285750">
              <a:buFont typeface="Arial" panose="020B0604020202020204" pitchFamily="34" charset="0"/>
              <a:buChar char="•"/>
            </a:pPr>
            <a:r>
              <a:rPr lang="en-US" sz="1800" dirty="0">
                <a:solidFill>
                  <a:srgbClr val="505050"/>
                </a:solidFill>
              </a:rPr>
              <a:t>Operations the resource provider supports</a:t>
            </a:r>
          </a:p>
          <a:p>
            <a:pPr marL="285750" indent="-285750">
              <a:buFont typeface="Arial" panose="020B0604020202020204" pitchFamily="34" charset="0"/>
              <a:buChar char="•"/>
            </a:pPr>
            <a:r>
              <a:rPr lang="en-US" sz="1800" dirty="0">
                <a:solidFill>
                  <a:srgbClr val="505050"/>
                </a:solidFill>
              </a:rPr>
              <a:t>Schema to use when setting the values of the resource type to create</a:t>
            </a:r>
          </a:p>
        </p:txBody>
      </p:sp>
    </p:spTree>
    <p:extLst>
      <p:ext uri="{BB962C8B-B14F-4D97-AF65-F5344CB8AC3E}">
        <p14:creationId xmlns:p14="http://schemas.microsoft.com/office/powerpoint/2010/main" val="380092489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sz="4400" dirty="0"/>
              <a:t>Locate and configure a Resource </a:t>
            </a:r>
            <a:r>
              <a:rPr lang="en-US" sz="4400"/>
              <a:t>Group template</a:t>
            </a:r>
            <a:endParaRPr lang="en-US" sz="4400" dirty="0"/>
          </a:p>
        </p:txBody>
      </p:sp>
      <p:sp>
        <p:nvSpPr>
          <p:cNvPr id="5" name="Text Placeholder 4"/>
          <p:cNvSpPr>
            <a:spLocks noGrp="1"/>
          </p:cNvSpPr>
          <p:nvPr>
            <p:ph type="body" sz="quarter" idx="10"/>
          </p:nvPr>
        </p:nvSpPr>
        <p:spPr>
          <a:xfrm>
            <a:off x="424671" y="1531446"/>
            <a:ext cx="10727258" cy="4752070"/>
          </a:xfrm>
        </p:spPr>
        <p:txBody>
          <a:bodyPr/>
          <a:lstStyle/>
          <a:p>
            <a:r>
              <a:rPr lang="en-US" sz="2000" dirty="0">
                <a:solidFill>
                  <a:srgbClr val="0078D7"/>
                </a:solidFill>
                <a:latin typeface="+mj-lt"/>
                <a:cs typeface="+mn-cs"/>
              </a:rPr>
              <a:t>You can also use a template directly from </a:t>
            </a:r>
            <a:r>
              <a:rPr lang="en-US" sz="2000" dirty="0">
                <a:solidFill>
                  <a:srgbClr val="0078D7"/>
                </a:solidFill>
                <a:latin typeface="+mj-lt"/>
                <a:cs typeface="+mn-cs"/>
                <a:hlinkClick r:id="rId3"/>
              </a:rPr>
              <a:t>GitHub</a:t>
            </a:r>
            <a:r>
              <a:rPr lang="en-US" sz="2000" dirty="0">
                <a:solidFill>
                  <a:srgbClr val="0078D7"/>
                </a:solidFill>
                <a:latin typeface="+mj-lt"/>
                <a:cs typeface="+mn-cs"/>
              </a:rPr>
              <a:t>, instead of downloading one to your computer. To do this, pass the URL to the </a:t>
            </a:r>
            <a:r>
              <a:rPr lang="en-US" sz="2000" dirty="0" err="1">
                <a:solidFill>
                  <a:srgbClr val="0078D7"/>
                </a:solidFill>
                <a:latin typeface="+mn-lt"/>
                <a:cs typeface="+mn-cs"/>
              </a:rPr>
              <a:t>azuredeploy.json</a:t>
            </a:r>
            <a:r>
              <a:rPr lang="en-US" sz="2000" dirty="0">
                <a:solidFill>
                  <a:srgbClr val="0078D7"/>
                </a:solidFill>
                <a:latin typeface="+mn-lt"/>
                <a:cs typeface="+mn-cs"/>
              </a:rPr>
              <a:t> </a:t>
            </a:r>
            <a:r>
              <a:rPr lang="en-US" sz="2000" dirty="0">
                <a:solidFill>
                  <a:srgbClr val="0078D7"/>
                </a:solidFill>
                <a:latin typeface="+mj-lt"/>
                <a:cs typeface="+mn-cs"/>
              </a:rPr>
              <a:t>file for the template in your command by using the </a:t>
            </a:r>
            <a:r>
              <a:rPr lang="en-US" sz="2000" dirty="0">
                <a:solidFill>
                  <a:srgbClr val="0078D7"/>
                </a:solidFill>
                <a:latin typeface="+mn-lt"/>
                <a:cs typeface="+mn-cs"/>
              </a:rPr>
              <a:t>--template-</a:t>
            </a:r>
            <a:r>
              <a:rPr lang="en-US" sz="2000" dirty="0" err="1">
                <a:solidFill>
                  <a:srgbClr val="0078D7"/>
                </a:solidFill>
                <a:latin typeface="+mn-lt"/>
                <a:cs typeface="+mn-cs"/>
              </a:rPr>
              <a:t>url</a:t>
            </a:r>
            <a:r>
              <a:rPr lang="en-US" sz="2000" dirty="0">
                <a:solidFill>
                  <a:srgbClr val="0078D7"/>
                </a:solidFill>
                <a:latin typeface="+mn-lt"/>
                <a:cs typeface="+mn-cs"/>
              </a:rPr>
              <a:t> </a:t>
            </a:r>
            <a:r>
              <a:rPr lang="en-US" sz="2000" dirty="0">
                <a:solidFill>
                  <a:srgbClr val="0078D7"/>
                </a:solidFill>
                <a:latin typeface="+mj-lt"/>
                <a:cs typeface="+mn-cs"/>
              </a:rPr>
              <a:t>option. </a:t>
            </a:r>
          </a:p>
          <a:p>
            <a:endParaRPr lang="en-US" sz="2000" dirty="0">
              <a:solidFill>
                <a:srgbClr val="0078D7"/>
              </a:solidFill>
              <a:latin typeface="+mj-lt"/>
              <a:cs typeface="+mn-cs"/>
            </a:endParaRPr>
          </a:p>
          <a:p>
            <a:r>
              <a:rPr lang="en-US" sz="2000" dirty="0">
                <a:solidFill>
                  <a:srgbClr val="0078D7"/>
                </a:solidFill>
                <a:latin typeface="+mj-lt"/>
                <a:cs typeface="+mn-cs"/>
              </a:rPr>
              <a:t>To get the URL, open </a:t>
            </a:r>
            <a:r>
              <a:rPr lang="en-US" sz="2000" dirty="0" err="1">
                <a:solidFill>
                  <a:srgbClr val="0078D7"/>
                </a:solidFill>
                <a:latin typeface="+mn-lt"/>
                <a:cs typeface="+mn-cs"/>
              </a:rPr>
              <a:t>azuredeploy.json</a:t>
            </a:r>
            <a:r>
              <a:rPr lang="en-US" sz="2000" dirty="0">
                <a:solidFill>
                  <a:srgbClr val="0078D7"/>
                </a:solidFill>
                <a:latin typeface="+mj-lt"/>
                <a:cs typeface="+mn-cs"/>
              </a:rPr>
              <a:t> on GitHub in raw mode, and copy the URL that appears in the browser's address bar. You can then use this URL directly to create a deployment by using a command similar to the following.</a:t>
            </a:r>
          </a:p>
          <a:p>
            <a:endParaRPr lang="en-US" sz="2800" dirty="0">
              <a:solidFill>
                <a:srgbClr val="0078D7"/>
              </a:solidFill>
              <a:latin typeface="+mj-lt"/>
              <a:cs typeface="+mn-cs"/>
            </a:endParaRPr>
          </a:p>
          <a:p>
            <a:endParaRPr lang="en-US" sz="2800" dirty="0">
              <a:solidFill>
                <a:srgbClr val="0078D7"/>
              </a:solidFill>
              <a:latin typeface="+mj-lt"/>
              <a:cs typeface="+mn-cs"/>
            </a:endParaRPr>
          </a:p>
          <a:p>
            <a:endParaRPr lang="en-US" sz="2800" dirty="0">
              <a:solidFill>
                <a:srgbClr val="0078D7"/>
              </a:solidFill>
              <a:latin typeface="+mj-lt"/>
              <a:cs typeface="+mn-cs"/>
            </a:endParaRPr>
          </a:p>
          <a:p>
            <a:endParaRPr lang="en-US" sz="2000" dirty="0">
              <a:solidFill>
                <a:srgbClr val="0078D7"/>
              </a:solidFill>
              <a:latin typeface="+mj-lt"/>
              <a:cs typeface="+mn-cs"/>
            </a:endParaRPr>
          </a:p>
          <a:p>
            <a:r>
              <a:rPr lang="en-US" sz="2000" dirty="0">
                <a:solidFill>
                  <a:srgbClr val="0078D7"/>
                </a:solidFill>
                <a:latin typeface="+mj-lt"/>
                <a:cs typeface="+mn-cs"/>
              </a:rPr>
              <a:t>You are prompted to enter the necessary template parameters.</a:t>
            </a:r>
          </a:p>
          <a:p>
            <a:endParaRPr lang="en-US" sz="2000" dirty="0">
              <a:gradFill>
                <a:gsLst>
                  <a:gs pos="1250">
                    <a:schemeClr val="tx1"/>
                  </a:gs>
                  <a:gs pos="100000">
                    <a:schemeClr val="tx1"/>
                  </a:gs>
                </a:gsLst>
                <a:lin ang="5400000" scaled="0"/>
              </a:gradFill>
              <a:latin typeface="+mj-lt"/>
              <a:cs typeface="+mn-cs"/>
            </a:endParaRPr>
          </a:p>
        </p:txBody>
      </p:sp>
      <p:pic>
        <p:nvPicPr>
          <p:cNvPr id="2" name="Picture 1"/>
          <p:cNvPicPr>
            <a:picLocks noChangeAspect="1"/>
          </p:cNvPicPr>
          <p:nvPr/>
        </p:nvPicPr>
        <p:blipFill rotWithShape="1">
          <a:blip r:embed="rId4"/>
          <a:srcRect r="1659"/>
          <a:stretch/>
        </p:blipFill>
        <p:spPr>
          <a:xfrm>
            <a:off x="503237" y="4009048"/>
            <a:ext cx="11182092" cy="1024069"/>
          </a:xfrm>
          <a:prstGeom prst="rect">
            <a:avLst/>
          </a:prstGeom>
        </p:spPr>
      </p:pic>
    </p:spTree>
    <p:extLst>
      <p:ext uri="{BB962C8B-B14F-4D97-AF65-F5344CB8AC3E}">
        <p14:creationId xmlns:p14="http://schemas.microsoft.com/office/powerpoint/2010/main" val="37772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7" y="1212851"/>
            <a:ext cx="10972800" cy="5429179"/>
          </a:xfrm>
        </p:spPr>
        <p:txBody>
          <a:bodyPr/>
          <a:lstStyle/>
          <a:p>
            <a:r>
              <a:rPr lang="en-US" sz="2800" dirty="0">
                <a:solidFill>
                  <a:srgbClr val="0078D7"/>
                </a:solidFill>
              </a:rPr>
              <a:t>ARM uses REST API to manage resources:</a:t>
            </a:r>
          </a:p>
          <a:p>
            <a:pPr marL="571500" indent="-571500">
              <a:buFont typeface="Arial" panose="020B0604020202020204" pitchFamily="34" charset="0"/>
              <a:buChar char="•"/>
            </a:pPr>
            <a:r>
              <a:rPr lang="en-US" sz="1800" dirty="0">
                <a:solidFill>
                  <a:srgbClr val="505050"/>
                </a:solidFill>
              </a:rPr>
              <a:t>Linked Resources</a:t>
            </a:r>
          </a:p>
          <a:p>
            <a:pPr marL="571500" indent="-571500">
              <a:buFont typeface="Arial" panose="020B0604020202020204" pitchFamily="34" charset="0"/>
              <a:buChar char="•"/>
            </a:pPr>
            <a:r>
              <a:rPr lang="en-US" sz="1800" dirty="0">
                <a:solidFill>
                  <a:srgbClr val="505050"/>
                </a:solidFill>
              </a:rPr>
              <a:t>Management Locks</a:t>
            </a:r>
          </a:p>
          <a:p>
            <a:pPr marL="571500" indent="-571500">
              <a:buFont typeface="Arial" panose="020B0604020202020204" pitchFamily="34" charset="0"/>
              <a:buChar char="•"/>
            </a:pPr>
            <a:r>
              <a:rPr lang="en-US" sz="1800" dirty="0">
                <a:solidFill>
                  <a:srgbClr val="505050"/>
                </a:solidFill>
              </a:rPr>
              <a:t>Policy Assignments</a:t>
            </a:r>
          </a:p>
          <a:p>
            <a:pPr marL="571500" indent="-571500">
              <a:buFont typeface="Arial" panose="020B0604020202020204" pitchFamily="34" charset="0"/>
              <a:buChar char="•"/>
            </a:pPr>
            <a:r>
              <a:rPr lang="en-US" sz="1800" dirty="0">
                <a:solidFill>
                  <a:srgbClr val="505050"/>
                </a:solidFill>
              </a:rPr>
              <a:t>Policy Definitions</a:t>
            </a:r>
          </a:p>
          <a:p>
            <a:pPr marL="571500" indent="-571500">
              <a:buFont typeface="Arial" panose="020B0604020202020204" pitchFamily="34" charset="0"/>
              <a:buChar char="•"/>
            </a:pPr>
            <a:r>
              <a:rPr lang="en-US" sz="1800" dirty="0">
                <a:solidFill>
                  <a:srgbClr val="505050"/>
                </a:solidFill>
              </a:rPr>
              <a:t>Resources</a:t>
            </a:r>
          </a:p>
          <a:p>
            <a:pPr marL="571500" indent="-571500">
              <a:buFont typeface="Arial" panose="020B0604020202020204" pitchFamily="34" charset="0"/>
              <a:buChar char="•"/>
            </a:pPr>
            <a:r>
              <a:rPr lang="en-US" sz="1800" dirty="0">
                <a:solidFill>
                  <a:srgbClr val="505050"/>
                </a:solidFill>
              </a:rPr>
              <a:t>Resource Groups</a:t>
            </a:r>
          </a:p>
          <a:p>
            <a:pPr marL="571500" indent="-571500">
              <a:buFont typeface="Arial" panose="020B0604020202020204" pitchFamily="34" charset="0"/>
              <a:buChar char="•"/>
            </a:pPr>
            <a:r>
              <a:rPr lang="en-US" sz="1800" dirty="0">
                <a:solidFill>
                  <a:srgbClr val="505050"/>
                </a:solidFill>
              </a:rPr>
              <a:t>Resource Providers</a:t>
            </a:r>
          </a:p>
          <a:p>
            <a:pPr marL="571500" indent="-571500">
              <a:buFont typeface="Arial" panose="020B0604020202020204" pitchFamily="34" charset="0"/>
              <a:buChar char="•"/>
            </a:pPr>
            <a:r>
              <a:rPr lang="en-US" sz="1800" dirty="0">
                <a:solidFill>
                  <a:srgbClr val="505050"/>
                </a:solidFill>
              </a:rPr>
              <a:t>Role-based Access Control</a:t>
            </a:r>
          </a:p>
          <a:p>
            <a:pPr marL="571500" indent="-571500">
              <a:buFont typeface="Arial" panose="020B0604020202020204" pitchFamily="34" charset="0"/>
              <a:buChar char="•"/>
            </a:pPr>
            <a:r>
              <a:rPr lang="en-US" sz="1800" dirty="0">
                <a:solidFill>
                  <a:srgbClr val="505050"/>
                </a:solidFill>
              </a:rPr>
              <a:t>Subscriptions</a:t>
            </a:r>
          </a:p>
          <a:p>
            <a:pPr marL="571500" indent="-571500">
              <a:buFont typeface="Arial" panose="020B0604020202020204" pitchFamily="34" charset="0"/>
              <a:buChar char="•"/>
            </a:pPr>
            <a:r>
              <a:rPr lang="en-US" sz="1800" dirty="0">
                <a:solidFill>
                  <a:srgbClr val="505050"/>
                </a:solidFill>
              </a:rPr>
              <a:t>Tags</a:t>
            </a:r>
          </a:p>
          <a:p>
            <a:pPr marL="571500" indent="-571500">
              <a:buFont typeface="Arial" panose="020B0604020202020204" pitchFamily="34" charset="0"/>
              <a:buChar char="•"/>
            </a:pPr>
            <a:r>
              <a:rPr lang="en-US" sz="1800" dirty="0">
                <a:solidFill>
                  <a:srgbClr val="505050"/>
                </a:solidFill>
              </a:rPr>
              <a:t>Template Deployments</a:t>
            </a:r>
          </a:p>
          <a:p>
            <a:pPr marL="571500" indent="-571500">
              <a:buFont typeface="Arial" panose="020B0604020202020204" pitchFamily="34" charset="0"/>
              <a:buChar char="•"/>
            </a:pPr>
            <a:r>
              <a:rPr lang="en-US" sz="1800" dirty="0">
                <a:solidFill>
                  <a:srgbClr val="505050"/>
                </a:solidFill>
              </a:rPr>
              <a:t>Tenants</a:t>
            </a:r>
          </a:p>
          <a:p>
            <a:pPr marL="571500" indent="-571500">
              <a:buFont typeface="Arial" panose="020B0604020202020204" pitchFamily="34" charset="0"/>
              <a:buChar char="•"/>
            </a:pPr>
            <a:endParaRPr lang="en-US" sz="2000" dirty="0">
              <a:solidFill>
                <a:schemeClr val="tx1"/>
              </a:solidFill>
              <a:latin typeface="+mn-lt"/>
            </a:endParaRPr>
          </a:p>
          <a:p>
            <a:r>
              <a:rPr lang="en-US" sz="2800" b="1" dirty="0">
                <a:solidFill>
                  <a:srgbClr val="0078D7"/>
                </a:solidFill>
                <a:latin typeface="+mn-lt"/>
              </a:rPr>
              <a:t>You are responsible for making sure these requests are secure (i.e. use service principals)</a:t>
            </a:r>
          </a:p>
        </p:txBody>
      </p:sp>
      <p:sp>
        <p:nvSpPr>
          <p:cNvPr id="3" name="Title 2"/>
          <p:cNvSpPr>
            <a:spLocks noGrp="1"/>
          </p:cNvSpPr>
          <p:nvPr>
            <p:ph type="title"/>
          </p:nvPr>
        </p:nvSpPr>
        <p:spPr/>
        <p:txBody>
          <a:bodyPr/>
          <a:lstStyle/>
          <a:p>
            <a:r>
              <a:rPr lang="en-US" dirty="0"/>
              <a:t>The Representational State Transfer (</a:t>
            </a:r>
            <a:r>
              <a:rPr lang="en-US" dirty="0">
                <a:solidFill>
                  <a:srgbClr val="505050"/>
                </a:solidFill>
              </a:rPr>
              <a:t>REST) API </a:t>
            </a:r>
          </a:p>
        </p:txBody>
      </p:sp>
      <p:pic>
        <p:nvPicPr>
          <p:cNvPr id="4" name="Picture 3"/>
          <p:cNvPicPr>
            <a:picLocks noChangeAspect="1"/>
          </p:cNvPicPr>
          <p:nvPr/>
        </p:nvPicPr>
        <p:blipFill>
          <a:blip r:embed="rId3"/>
          <a:stretch>
            <a:fillRect/>
          </a:stretch>
        </p:blipFill>
        <p:spPr>
          <a:xfrm>
            <a:off x="6904037" y="1744662"/>
            <a:ext cx="5010727" cy="3758045"/>
          </a:xfrm>
          <a:prstGeom prst="rect">
            <a:avLst/>
          </a:prstGeom>
        </p:spPr>
      </p:pic>
    </p:spTree>
    <p:extLst>
      <p:ext uri="{BB962C8B-B14F-4D97-AF65-F5344CB8AC3E}">
        <p14:creationId xmlns:p14="http://schemas.microsoft.com/office/powerpoint/2010/main" val="1781237527"/>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1.potx" id="{2479A365-5F86-44F1-95C5-AAC83CDF10D8}" vid="{B5FCCD00-9C93-45F5-8968-284BEE40A553}"/>
    </a:ext>
  </a:extLst>
</a:theme>
</file>

<file path=ppt/theme/theme5.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9478</Words>
  <Application>Microsoft Office PowerPoint</Application>
  <PresentationFormat>Custom</PresentationFormat>
  <Paragraphs>709</Paragraphs>
  <Slides>80</Slides>
  <Notes>79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80</vt:i4>
      </vt:variant>
    </vt:vector>
  </HeadingPairs>
  <TitlesOfParts>
    <vt:vector size="94" baseType="lpstr">
      <vt:lpstr>Arial</vt:lpstr>
      <vt:lpstr>Calibri</vt:lpstr>
      <vt:lpstr>Consolas</vt:lpstr>
      <vt:lpstr>Lucida Console</vt:lpstr>
      <vt:lpstr>Segoe UI</vt:lpstr>
      <vt:lpstr>Segoe UI Light</vt:lpstr>
      <vt:lpstr>Segoe UI Semibold</vt:lpstr>
      <vt:lpstr>Segoe UI Semilight</vt:lpstr>
      <vt:lpstr>Wingdings</vt:lpstr>
      <vt:lpstr>WHITE TEMPLATE</vt:lpstr>
      <vt:lpstr>DARK GRAY TEMPLATE</vt:lpstr>
      <vt:lpstr>1_WHITE TEMPLATE</vt:lpstr>
      <vt:lpstr>2_WHITE TEMPLATE</vt:lpstr>
      <vt:lpstr>3_WHITE TEMPLATE</vt:lpstr>
      <vt:lpstr>Microsoft Azure Stack Hub</vt:lpstr>
      <vt:lpstr>Agenda</vt:lpstr>
      <vt:lpstr>Azure Resource Manager (ARM) Concepts</vt:lpstr>
      <vt:lpstr>Azure Resource  Manager</vt:lpstr>
      <vt:lpstr>Azure Resource Manager</vt:lpstr>
      <vt:lpstr>Azure Resource Manager</vt:lpstr>
      <vt:lpstr>Management using Azure Resource Manager</vt:lpstr>
      <vt:lpstr>Resource providers</vt:lpstr>
      <vt:lpstr>The Representational State Transfer (REST) API </vt:lpstr>
      <vt:lpstr>PowerPoint Presentation</vt:lpstr>
      <vt:lpstr>Resource group lifecycle</vt:lpstr>
      <vt:lpstr>Organizational concepts</vt:lpstr>
      <vt:lpstr>Organizing with resource tags</vt:lpstr>
      <vt:lpstr>Authoring ARM Templates</vt:lpstr>
      <vt:lpstr>ARM templates</vt:lpstr>
      <vt:lpstr>Template format Simplest structure and elements</vt:lpstr>
      <vt:lpstr>Template format (continued)</vt:lpstr>
      <vt:lpstr>Basic overview</vt:lpstr>
      <vt:lpstr>Parameters </vt:lpstr>
      <vt:lpstr>Parameters (continued)</vt:lpstr>
      <vt:lpstr>Variables</vt:lpstr>
      <vt:lpstr>Variables (continued)</vt:lpstr>
      <vt:lpstr>Resources</vt:lpstr>
      <vt:lpstr>Resources (continued)</vt:lpstr>
      <vt:lpstr>Outputs</vt:lpstr>
      <vt:lpstr>Outputs – Example </vt:lpstr>
      <vt:lpstr>ARM schemas</vt:lpstr>
      <vt:lpstr>Expressions and functions</vt:lpstr>
      <vt:lpstr>Using expressions</vt:lpstr>
      <vt:lpstr>Linking ARM Templates</vt:lpstr>
      <vt:lpstr>Linking to a template</vt:lpstr>
      <vt:lpstr>Linking to a template</vt:lpstr>
      <vt:lpstr>Linking to a parameter file</vt:lpstr>
      <vt:lpstr>Defining dependencies in ARM Templates</vt:lpstr>
      <vt:lpstr>Property – dependsOn</vt:lpstr>
      <vt:lpstr>Property resources</vt:lpstr>
      <vt:lpstr>Setup your ARM Template Authoring Environment</vt:lpstr>
      <vt:lpstr>Available development environments</vt:lpstr>
      <vt:lpstr>Prepare your environment</vt:lpstr>
      <vt:lpstr>Resource Manager: Visual Studio</vt:lpstr>
      <vt:lpstr>Create Azure Resource Group project</vt:lpstr>
      <vt:lpstr>Create Azure Resource Group project</vt:lpstr>
      <vt:lpstr>Create Azure Resource Group project</vt:lpstr>
      <vt:lpstr>Visual Studio with Resource Manager</vt:lpstr>
      <vt:lpstr>Customize the Resource Manager template</vt:lpstr>
      <vt:lpstr>Customize the Resource Manager template</vt:lpstr>
      <vt:lpstr>PowerPoint Presentation</vt:lpstr>
      <vt:lpstr>API Profile – ARM Template</vt:lpstr>
      <vt:lpstr>Customize the Resource Manager template</vt:lpstr>
      <vt:lpstr>Customize the Resource Manager template</vt:lpstr>
      <vt:lpstr>Customize the Resource Manager template</vt:lpstr>
      <vt:lpstr>Customize the Resource Manager template</vt:lpstr>
      <vt:lpstr>Deploy the Resource Group project to Azure</vt:lpstr>
      <vt:lpstr>Deploy the Resource Group project to Azure</vt:lpstr>
      <vt:lpstr>Deploy the Resource Group project to Azure</vt:lpstr>
      <vt:lpstr>Deploy the Resource Group project to Azure</vt:lpstr>
      <vt:lpstr>Deploy the Resource Group project to Azure</vt:lpstr>
      <vt:lpstr>Deploy the Resource Group project to Azure</vt:lpstr>
      <vt:lpstr>Resource Manager: PowerShell</vt:lpstr>
      <vt:lpstr>Deploy the template</vt:lpstr>
      <vt:lpstr>Dynamic template parameters</vt:lpstr>
      <vt:lpstr>Deploy the template</vt:lpstr>
      <vt:lpstr>Deploy the template</vt:lpstr>
      <vt:lpstr>ARM Template troubleshooting</vt:lpstr>
      <vt:lpstr>Debugging overview</vt:lpstr>
      <vt:lpstr>Debugging the template…</vt:lpstr>
      <vt:lpstr>-Verbose</vt:lpstr>
      <vt:lpstr>Common template errors</vt:lpstr>
      <vt:lpstr>Azure Stack Hub Template Validator</vt:lpstr>
      <vt:lpstr>Questions?</vt:lpstr>
      <vt:lpstr>PowerPoint Presentation</vt:lpstr>
      <vt:lpstr>Appendix</vt:lpstr>
      <vt:lpstr>Resource Manager: CLI</vt:lpstr>
      <vt:lpstr>Locate and configure a Resource Group template</vt:lpstr>
      <vt:lpstr>Locate and configure a Resource Group template</vt:lpstr>
      <vt:lpstr>Locate and configure a Resource Group template</vt:lpstr>
      <vt:lpstr>Locate and configure a Resource Group template</vt:lpstr>
      <vt:lpstr>Locate and configure a Resource Group template</vt:lpstr>
      <vt:lpstr>Locate and configure a Resource Group template</vt:lpstr>
      <vt:lpstr>Locate and configure a Resource Group template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2019-12-20T21:20:28Z</dcterms:created>
  <dcterms:modified xsi:type="dcterms:W3CDTF">2020-03-05T18:45:11Z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2019-12-20T21:20:40.6291293Z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b91365c5-c618-4544-b927-a45e00a7b651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